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83" r:id="rId8"/>
    <p:sldId id="262" r:id="rId9"/>
    <p:sldId id="263" r:id="rId10"/>
    <p:sldId id="264" r:id="rId11"/>
    <p:sldId id="265" r:id="rId12"/>
    <p:sldId id="266" r:id="rId13"/>
    <p:sldId id="267" r:id="rId14"/>
    <p:sldId id="273" r:id="rId15"/>
    <p:sldId id="274" r:id="rId16"/>
    <p:sldId id="275" r:id="rId17"/>
    <p:sldId id="276" r:id="rId18"/>
    <p:sldId id="278" r:id="rId19"/>
    <p:sldId id="28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5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8" autoAdjust="0"/>
    <p:restoredTop sz="93360"/>
  </p:normalViewPr>
  <p:slideViewPr>
    <p:cSldViewPr snapToGrid="0" snapToObjects="1">
      <p:cViewPr varScale="1">
        <p:scale>
          <a:sx n="76" d="100"/>
          <a:sy n="76" d="100"/>
        </p:scale>
        <p:origin x="-96"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8204-73C1-6F4C-B9B3-8A6F5DA67637}" type="datetimeFigureOut">
              <a:rPr lang="en-US" smtClean="0"/>
              <a:t>7/20/2016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3F242-16C7-D34B-BB6D-1E1171529AEB}" type="slidenum">
              <a:rPr lang="en-US" smtClean="0"/>
              <a:t>‹#›</a:t>
            </a:fld>
            <a:endParaRPr lang="en-US"/>
          </a:p>
        </p:txBody>
      </p:sp>
    </p:spTree>
    <p:extLst>
      <p:ext uri="{BB962C8B-B14F-4D97-AF65-F5344CB8AC3E}">
        <p14:creationId xmlns:p14="http://schemas.microsoft.com/office/powerpoint/2010/main" val="89544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3F242-16C7-D34B-BB6D-1E1171529AEB}" type="slidenum">
              <a:rPr lang="en-US" smtClean="0"/>
              <a:t>1</a:t>
            </a:fld>
            <a:endParaRPr lang="en-US"/>
          </a:p>
        </p:txBody>
      </p:sp>
    </p:spTree>
    <p:extLst>
      <p:ext uri="{BB962C8B-B14F-4D97-AF65-F5344CB8AC3E}">
        <p14:creationId xmlns:p14="http://schemas.microsoft.com/office/powerpoint/2010/main" val="37215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3F242-16C7-D34B-BB6D-1E1171529AEB}" type="slidenum">
              <a:rPr lang="en-US" smtClean="0"/>
              <a:t>3</a:t>
            </a:fld>
            <a:endParaRPr lang="en-US"/>
          </a:p>
        </p:txBody>
      </p:sp>
    </p:spTree>
    <p:extLst>
      <p:ext uri="{BB962C8B-B14F-4D97-AF65-F5344CB8AC3E}">
        <p14:creationId xmlns:p14="http://schemas.microsoft.com/office/powerpoint/2010/main" val="190628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3F242-16C7-D34B-BB6D-1E1171529AEB}" type="slidenum">
              <a:rPr lang="en-US" smtClean="0"/>
              <a:t>6</a:t>
            </a:fld>
            <a:endParaRPr lang="en-US"/>
          </a:p>
        </p:txBody>
      </p:sp>
    </p:spTree>
    <p:extLst>
      <p:ext uri="{BB962C8B-B14F-4D97-AF65-F5344CB8AC3E}">
        <p14:creationId xmlns:p14="http://schemas.microsoft.com/office/powerpoint/2010/main" val="52552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3F242-16C7-D34B-BB6D-1E1171529AEB}" type="slidenum">
              <a:rPr lang="en-US" smtClean="0"/>
              <a:t>7</a:t>
            </a:fld>
            <a:endParaRPr lang="en-US"/>
          </a:p>
        </p:txBody>
      </p:sp>
    </p:spTree>
    <p:extLst>
      <p:ext uri="{BB962C8B-B14F-4D97-AF65-F5344CB8AC3E}">
        <p14:creationId xmlns:p14="http://schemas.microsoft.com/office/powerpoint/2010/main" val="19816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3F242-16C7-D34B-BB6D-1E1171529AEB}" type="slidenum">
              <a:rPr lang="en-US" smtClean="0"/>
              <a:t>11</a:t>
            </a:fld>
            <a:endParaRPr lang="en-US"/>
          </a:p>
        </p:txBody>
      </p:sp>
    </p:spTree>
    <p:extLst>
      <p:ext uri="{BB962C8B-B14F-4D97-AF65-F5344CB8AC3E}">
        <p14:creationId xmlns:p14="http://schemas.microsoft.com/office/powerpoint/2010/main" val="15167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3F242-16C7-D34B-BB6D-1E1171529AEB}" type="slidenum">
              <a:rPr lang="en-US" smtClean="0"/>
              <a:t>13</a:t>
            </a:fld>
            <a:endParaRPr lang="en-US"/>
          </a:p>
        </p:txBody>
      </p:sp>
    </p:spTree>
    <p:extLst>
      <p:ext uri="{BB962C8B-B14F-4D97-AF65-F5344CB8AC3E}">
        <p14:creationId xmlns:p14="http://schemas.microsoft.com/office/powerpoint/2010/main" val="988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0" name="Date Placeholder 9"/>
          <p:cNvSpPr>
            <a:spLocks noGrp="1"/>
          </p:cNvSpPr>
          <p:nvPr>
            <p:ph type="dt" sz="half" idx="10"/>
          </p:nvPr>
        </p:nvSpPr>
        <p:spPr/>
        <p:txBody>
          <a:bodyPr/>
          <a:lstStyle/>
          <a:p>
            <a:fld id="{D5D5AF92-B104-C248-8B9E-C8556BDE8B3E}" type="datetime1">
              <a:rPr lang="en-US" smtClean="0"/>
              <a:t>7/20/2016</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9217867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77AFA-6742-D741-8CFC-84D7834C421D}"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44120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02019-4E0A-074F-85D5-4EB188ACAC52}"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213547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19663" t="26621" r="36148" b="11228"/>
          <a:stretch/>
        </p:blipFill>
        <p:spPr>
          <a:xfrm>
            <a:off x="-655846" y="132270"/>
            <a:ext cx="3544882" cy="311618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A185D85-D0D7-E944-ADE2-D0A1C06212F0}"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068AC-E10B-CB48-B0F6-FB58832A518A}" type="slidenum">
              <a:rPr lang="en-US" smtClean="0"/>
              <a:t>‹#›</a:t>
            </a:fld>
            <a:endParaRPr lang="en-US"/>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1237" t="34682" r="23485" b="45050"/>
          <a:stretch/>
        </p:blipFill>
        <p:spPr>
          <a:xfrm>
            <a:off x="1291936" y="212301"/>
            <a:ext cx="3920837" cy="760831"/>
          </a:xfrm>
          <a:prstGeom prst="rect">
            <a:avLst/>
          </a:prstGeom>
        </p:spPr>
      </p:pic>
      <p:cxnSp>
        <p:nvCxnSpPr>
          <p:cNvPr id="11" name="Straight Connector 10"/>
          <p:cNvCxnSpPr>
            <a:cxnSpLocks/>
          </p:cNvCxnSpPr>
          <p:nvPr userDrawn="1"/>
        </p:nvCxnSpPr>
        <p:spPr>
          <a:xfrm>
            <a:off x="-989352" y="1354529"/>
            <a:ext cx="4023360" cy="0"/>
          </a:xfrm>
          <a:prstGeom prst="line">
            <a:avLst/>
          </a:prstGeom>
          <a:ln w="3492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26" name="Straight Connector 25"/>
          <p:cNvCxnSpPr/>
          <p:nvPr userDrawn="1"/>
        </p:nvCxnSpPr>
        <p:spPr>
          <a:xfrm>
            <a:off x="3030833" y="1354529"/>
            <a:ext cx="8291217" cy="0"/>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1226800" y="1338654"/>
            <a:ext cx="0" cy="584591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010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5C53E-D1C3-5D4E-952A-987467564F8F}"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13402056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1595BB-0A7B-F04E-BCC1-F17D7600DE79}"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20281387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3D1D66-1B60-0645-ABB9-E7E01FDF9171}" type="datetime1">
              <a:rPr lang="en-US" smtClean="0"/>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206712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366AA-C919-1E46-B312-1889273D699F}" type="datetime1">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140744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9F72F-A9AB-9C48-983E-FB9A0BE61870}" type="datetime1">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11069294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D964E-84FC-644B-972C-0D657AA0D98B}"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5131548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2C68B-4FBF-9548-8A6E-39C4B3AE0B8C}"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068AC-E10B-CB48-B0F6-FB58832A518A}" type="slidenum">
              <a:rPr lang="en-US" smtClean="0"/>
              <a:t>‹#›</a:t>
            </a:fld>
            <a:endParaRPr lang="en-US"/>
          </a:p>
        </p:txBody>
      </p:sp>
    </p:spTree>
    <p:extLst>
      <p:ext uri="{BB962C8B-B14F-4D97-AF65-F5344CB8AC3E}">
        <p14:creationId xmlns:p14="http://schemas.microsoft.com/office/powerpoint/2010/main" val="29990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5AF92-B104-C248-8B9E-C8556BDE8B3E}" type="datetime1">
              <a:rPr lang="en-US" smtClean="0"/>
              <a:t>7/20/2016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068AC-E10B-CB48-B0F6-FB58832A518A}" type="slidenum">
              <a:rPr lang="en-US" smtClean="0"/>
              <a:t>‹#›</a:t>
            </a:fld>
            <a:endParaRPr lang="en-US"/>
          </a:p>
        </p:txBody>
      </p:sp>
    </p:spTree>
    <p:extLst>
      <p:ext uri="{BB962C8B-B14F-4D97-AF65-F5344CB8AC3E}">
        <p14:creationId xmlns:p14="http://schemas.microsoft.com/office/powerpoint/2010/main" val="581294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9.emf"/><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 Id="rId5" Type="http://schemas.openxmlformats.org/officeDocument/2006/relationships/image" Target="../media/image31.tiff"/><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223" t="56444" r="15138" b="32069"/>
          <a:stretch/>
        </p:blipFill>
        <p:spPr>
          <a:xfrm>
            <a:off x="4030980" y="836452"/>
            <a:ext cx="4244340" cy="486468"/>
          </a:xfrm>
          <a:prstGeom prst="rect">
            <a:avLst/>
          </a:prstGeom>
        </p:spPr>
      </p:pic>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8471" b="25222"/>
          <a:stretch/>
        </p:blipFill>
        <p:spPr>
          <a:xfrm>
            <a:off x="-297216" y="2964826"/>
            <a:ext cx="12752985" cy="2652081"/>
          </a:xfrm>
          <a:prstGeom prst="rect">
            <a:avLst/>
          </a:prstGeom>
        </p:spPr>
      </p:pic>
      <p:pic>
        <p:nvPicPr>
          <p:cNvPr id="5" name="Picture 4"/>
          <p:cNvPicPr>
            <a:picLocks noChangeAspect="1"/>
          </p:cNvPicPr>
          <p:nvPr/>
        </p:nvPicPr>
        <p:blipFill>
          <a:blip r:embed="rId5"/>
          <a:stretch>
            <a:fillRect/>
          </a:stretch>
        </p:blipFill>
        <p:spPr>
          <a:xfrm>
            <a:off x="5344243" y="1485027"/>
            <a:ext cx="1470066" cy="147006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4363" t="38033" r="15938" b="44934"/>
          <a:stretch/>
        </p:blipFill>
        <p:spPr>
          <a:xfrm>
            <a:off x="4411980" y="223079"/>
            <a:ext cx="3622003" cy="645848"/>
          </a:xfrm>
          <a:prstGeom prst="rect">
            <a:avLst/>
          </a:prstGeom>
        </p:spPr>
      </p:pic>
      <p:sp>
        <p:nvSpPr>
          <p:cNvPr id="10" name="Rectangle 9"/>
          <p:cNvSpPr/>
          <p:nvPr/>
        </p:nvSpPr>
        <p:spPr>
          <a:xfrm>
            <a:off x="0" y="5178333"/>
            <a:ext cx="12192000" cy="1415772"/>
          </a:xfrm>
          <a:prstGeom prst="rect">
            <a:avLst/>
          </a:prstGeom>
        </p:spPr>
        <p:txBody>
          <a:bodyPr wrap="square">
            <a:spAutoFit/>
          </a:bodyPr>
          <a:lstStyle/>
          <a:p>
            <a:endParaRPr lang="en-US" sz="1400" b="0" i="0" u="none" strike="noStrike" baseline="0" dirty="0" smtClean="0">
              <a:solidFill>
                <a:srgbClr val="000000"/>
              </a:solidFill>
              <a:latin typeface="Alex Brush" charset="0"/>
            </a:endParaRPr>
          </a:p>
          <a:p>
            <a:endParaRPr lang="en-US" b="0" i="0" u="none" strike="noStrike" baseline="0" dirty="0" smtClean="0">
              <a:latin typeface="Alex Brush" charset="0"/>
            </a:endParaRPr>
          </a:p>
          <a:p>
            <a:pPr algn="ctr"/>
            <a:r>
              <a:rPr lang="en-US" b="0" i="0" u="none" strike="noStrike" baseline="0" dirty="0" smtClean="0">
                <a:solidFill>
                  <a:srgbClr val="195C76"/>
                </a:solidFill>
                <a:latin typeface="Myriad Pro" charset="0"/>
              </a:rPr>
              <a:t>PREPARED BY</a:t>
            </a:r>
            <a:r>
              <a:rPr lang="en-US" b="0" i="0" u="none" strike="noStrike" dirty="0" smtClean="0">
                <a:solidFill>
                  <a:srgbClr val="195C76"/>
                </a:solidFill>
                <a:latin typeface="Myriad Pro" charset="0"/>
              </a:rPr>
              <a:t> :     </a:t>
            </a:r>
            <a:r>
              <a:rPr lang="en-US" b="0" i="0" u="none" strike="noStrike" baseline="0" dirty="0" smtClean="0">
                <a:solidFill>
                  <a:srgbClr val="56778F"/>
                </a:solidFill>
                <a:latin typeface="Myriad Pro" charset="0"/>
              </a:rPr>
              <a:t>Frank </a:t>
            </a:r>
            <a:r>
              <a:rPr lang="en-US" b="0" i="0" u="none" strike="noStrike" baseline="0" dirty="0" err="1" smtClean="0">
                <a:solidFill>
                  <a:srgbClr val="56778F"/>
                </a:solidFill>
                <a:latin typeface="Myriad Pro" charset="0"/>
              </a:rPr>
              <a:t>Schnidman</a:t>
            </a:r>
            <a:r>
              <a:rPr lang="en-US" dirty="0" smtClean="0">
                <a:solidFill>
                  <a:srgbClr val="56778F"/>
                </a:solidFill>
                <a:latin typeface="Myriad Pro" charset="0"/>
              </a:rPr>
              <a:t>    </a:t>
            </a:r>
            <a:r>
              <a:rPr lang="en-US" b="1" dirty="0" smtClean="0">
                <a:solidFill>
                  <a:srgbClr val="56778F"/>
                </a:solidFill>
                <a:latin typeface="Myriad Pro" charset="0"/>
              </a:rPr>
              <a:t> |   </a:t>
            </a:r>
            <a:r>
              <a:rPr lang="en-US" b="0" i="0" u="none" strike="noStrike" baseline="0" dirty="0" smtClean="0">
                <a:solidFill>
                  <a:srgbClr val="56778F"/>
                </a:solidFill>
                <a:latin typeface="Myriad Pro" charset="0"/>
              </a:rPr>
              <a:t>Luis Bencosme</a:t>
            </a:r>
            <a:r>
              <a:rPr lang="en-US" b="0" i="0" u="none" strike="noStrike" dirty="0" smtClean="0">
                <a:solidFill>
                  <a:srgbClr val="56778F"/>
                </a:solidFill>
                <a:latin typeface="Myriad Pro" charset="0"/>
              </a:rPr>
              <a:t>    </a:t>
            </a:r>
            <a:r>
              <a:rPr lang="en-US" b="1" i="0" u="none" strike="noStrike" dirty="0" smtClean="0">
                <a:solidFill>
                  <a:srgbClr val="56778F"/>
                </a:solidFill>
                <a:latin typeface="Myriad Pro" charset="0"/>
              </a:rPr>
              <a:t> |     </a:t>
            </a:r>
            <a:r>
              <a:rPr lang="en-US" b="0" i="0" u="none" strike="noStrike" baseline="0" dirty="0" smtClean="0">
                <a:solidFill>
                  <a:srgbClr val="56778F"/>
                </a:solidFill>
                <a:latin typeface="Myriad Pro" charset="0"/>
              </a:rPr>
              <a:t>Natasha Vidal</a:t>
            </a:r>
          </a:p>
          <a:p>
            <a:pPr algn="ctr"/>
            <a:endParaRPr lang="en-US" b="0" i="0" u="none" strike="noStrike" baseline="0" dirty="0" smtClean="0">
              <a:solidFill>
                <a:srgbClr val="C6672F"/>
              </a:solidFill>
              <a:latin typeface="Myriad Pro" charset="0"/>
            </a:endParaRPr>
          </a:p>
          <a:p>
            <a:pPr algn="ctr"/>
            <a:r>
              <a:rPr lang="en-US" b="0" i="0" u="none" strike="noStrike" baseline="0" dirty="0" smtClean="0">
                <a:solidFill>
                  <a:srgbClr val="C6672F"/>
                </a:solidFill>
                <a:latin typeface="Myriad Pro" charset="0"/>
              </a:rPr>
              <a:t>JULY 2016</a:t>
            </a:r>
            <a:endParaRPr lang="en-US" dirty="0"/>
          </a:p>
        </p:txBody>
      </p:sp>
    </p:spTree>
    <p:extLst>
      <p:ext uri="{BB962C8B-B14F-4D97-AF65-F5344CB8AC3E}">
        <p14:creationId xmlns:p14="http://schemas.microsoft.com/office/powerpoint/2010/main" val="522491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815855" y="1301754"/>
            <a:ext cx="8390861" cy="4351338"/>
          </a:xfrm>
        </p:spPr>
        <p:txBody>
          <a:bodyPr/>
          <a:lstStyle/>
          <a:p>
            <a:endParaRPr lang="en-US" sz="2000" baseline="30000" dirty="0">
              <a:solidFill>
                <a:schemeClr val="accent1">
                  <a:lumMod val="50000"/>
                </a:schemeClr>
              </a:solidFill>
            </a:endParaRPr>
          </a:p>
          <a:p>
            <a:pPr marL="0" indent="0" algn="just">
              <a:lnSpc>
                <a:spcPct val="100000"/>
              </a:lnSpc>
              <a:buNone/>
            </a:pPr>
            <a:r>
              <a:rPr lang="en-US" sz="2000" dirty="0">
                <a:solidFill>
                  <a:schemeClr val="accent1">
                    <a:lumMod val="50000"/>
                  </a:schemeClr>
                </a:solidFill>
              </a:rPr>
              <a:t>As the number of individual Oasis projects were planned and implemented, a formal program evolved, with 10 Oasis projects now completed or underway and an 11th in the initial discussion phase. </a:t>
            </a:r>
            <a:endParaRPr lang="en-US" sz="2000" dirty="0" smtClean="0">
              <a:solidFill>
                <a:schemeClr val="accent1">
                  <a:lumMod val="50000"/>
                </a:schemeClr>
              </a:solidFill>
            </a:endParaRPr>
          </a:p>
          <a:p>
            <a:pPr marL="0" indent="0" algn="just">
              <a:lnSpc>
                <a:spcPct val="100000"/>
              </a:lnSpc>
              <a:buNone/>
            </a:pPr>
            <a:r>
              <a:rPr lang="en-US" sz="2000" dirty="0" smtClean="0">
                <a:solidFill>
                  <a:schemeClr val="accent1">
                    <a:lumMod val="50000"/>
                  </a:schemeClr>
                </a:solidFill>
              </a:rPr>
              <a:t>It </a:t>
            </a:r>
            <a:r>
              <a:rPr lang="en-US" sz="2000" dirty="0">
                <a:solidFill>
                  <a:schemeClr val="accent1">
                    <a:lumMod val="50000"/>
                  </a:schemeClr>
                </a:solidFill>
              </a:rPr>
              <a:t>is now truly an “Oasis Program”, and time to memorialize the history and suggest methodologies and templates to track the data from each project so that when adequate data is available, the experience gained can be analyzed and recommendations for the future proposed. </a:t>
            </a:r>
          </a:p>
          <a:p>
            <a:endParaRPr lang="en-US" dirty="0">
              <a:solidFill>
                <a:schemeClr val="accent1">
                  <a:lumMod val="50000"/>
                </a:schemeClr>
              </a:solidFill>
            </a:endParaRPr>
          </a:p>
          <a:p>
            <a:pPr marL="0" indent="0">
              <a:buNone/>
            </a:pPr>
            <a:endParaRPr lang="en-US" baseline="30000" dirty="0">
              <a:solidFill>
                <a:schemeClr val="accent1">
                  <a:lumMod val="50000"/>
                </a:schemeClr>
              </a:solidFill>
            </a:endParaRPr>
          </a:p>
          <a:p>
            <a:endParaRPr lang="en-US" dirty="0"/>
          </a:p>
        </p:txBody>
      </p:sp>
      <p:sp>
        <p:nvSpPr>
          <p:cNvPr id="7" name="Rectangle 6"/>
          <p:cNvSpPr/>
          <p:nvPr/>
        </p:nvSpPr>
        <p:spPr>
          <a:xfrm>
            <a:off x="1230283" y="1476571"/>
            <a:ext cx="2214465" cy="400110"/>
          </a:xfrm>
          <a:prstGeom prst="rect">
            <a:avLst/>
          </a:prstGeom>
        </p:spPr>
        <p:txBody>
          <a:bodyPr wrap="square">
            <a:spAutoFit/>
          </a:bodyPr>
          <a:lstStyle/>
          <a:p>
            <a:r>
              <a:rPr lang="en-US" sz="2000" b="1" dirty="0" smtClean="0">
                <a:solidFill>
                  <a:schemeClr val="bg1"/>
                </a:solidFill>
              </a:rPr>
              <a:t>Introduction</a:t>
            </a:r>
            <a:r>
              <a:rPr lang="en-US" sz="2000" dirty="0" smtClean="0">
                <a:solidFill>
                  <a:schemeClr val="bg1"/>
                </a:solidFill>
              </a:rPr>
              <a:t> </a:t>
            </a:r>
          </a:p>
        </p:txBody>
      </p:sp>
      <p:sp>
        <p:nvSpPr>
          <p:cNvPr id="6" name="TextBox 5"/>
          <p:cNvSpPr txBox="1"/>
          <p:nvPr/>
        </p:nvSpPr>
        <p:spPr>
          <a:xfrm>
            <a:off x="11569700" y="6438900"/>
            <a:ext cx="279400" cy="276999"/>
          </a:xfrm>
          <a:prstGeom prst="rect">
            <a:avLst/>
          </a:prstGeom>
          <a:noFill/>
        </p:spPr>
        <p:txBody>
          <a:bodyPr wrap="square" rtlCol="0">
            <a:spAutoFit/>
          </a:bodyPr>
          <a:lstStyle/>
          <a:p>
            <a:r>
              <a:rPr lang="en-US" sz="1200" dirty="0"/>
              <a:t>8</a:t>
            </a:r>
          </a:p>
        </p:txBody>
      </p:sp>
    </p:spTree>
    <p:extLst>
      <p:ext uri="{BB962C8B-B14F-4D97-AF65-F5344CB8AC3E}">
        <p14:creationId xmlns:p14="http://schemas.microsoft.com/office/powerpoint/2010/main" val="700149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815855" y="1220781"/>
            <a:ext cx="8345631" cy="5861944"/>
          </a:xfrm>
        </p:spPr>
        <p:txBody>
          <a:bodyPr/>
          <a:lstStyle/>
          <a:p>
            <a:endParaRPr lang="en-US" sz="2000" dirty="0" smtClean="0"/>
          </a:p>
          <a:p>
            <a:pPr marL="0" indent="0">
              <a:buNone/>
            </a:pPr>
            <a:r>
              <a:rPr lang="en-US" sz="1800" dirty="0" smtClean="0">
                <a:solidFill>
                  <a:schemeClr val="accent1">
                    <a:lumMod val="50000"/>
                  </a:schemeClr>
                </a:solidFill>
              </a:rPr>
              <a:t>The </a:t>
            </a:r>
            <a:r>
              <a:rPr lang="en-US" sz="1800" dirty="0">
                <a:solidFill>
                  <a:schemeClr val="accent1">
                    <a:lumMod val="50000"/>
                  </a:schemeClr>
                </a:solidFill>
              </a:rPr>
              <a:t>Oasis Program projects range from a cost of $54,740 for  signage in Oasis VIII to $264,325 for improvements to 46 lots in Oasis II (see Table 1). Based on available data for the  Oasis projects, the average cost per Oasis project to date is approximately  $146,586</a:t>
            </a:r>
            <a:r>
              <a:rPr lang="en-US" sz="1800" dirty="0" smtClean="0">
                <a:solidFill>
                  <a:schemeClr val="accent1">
                    <a:lumMod val="50000"/>
                  </a:schemeClr>
                </a:solidFill>
              </a:rPr>
              <a:t>.</a:t>
            </a:r>
            <a:r>
              <a:rPr lang="en-US" sz="1800" dirty="0">
                <a:solidFill>
                  <a:schemeClr val="accent1">
                    <a:lumMod val="50000"/>
                  </a:schemeClr>
                </a:solidFill>
              </a:rPr>
              <a:t> </a:t>
            </a:r>
            <a:endParaRPr lang="en-US" sz="1800" dirty="0" smtClean="0">
              <a:solidFill>
                <a:schemeClr val="accent1">
                  <a:lumMod val="50000"/>
                </a:schemeClr>
              </a:solidFill>
            </a:endParaRPr>
          </a:p>
          <a:p>
            <a:pPr marL="0" indent="0">
              <a:buNone/>
            </a:pPr>
            <a:endParaRPr lang="en-US" sz="1800" dirty="0">
              <a:solidFill>
                <a:schemeClr val="accent1">
                  <a:lumMod val="50000"/>
                </a:schemeClr>
              </a:solidFill>
            </a:endParaRPr>
          </a:p>
          <a:p>
            <a:pPr marL="0" indent="0">
              <a:buNone/>
            </a:pPr>
            <a:endParaRPr lang="en-US" sz="1800" dirty="0" smtClean="0">
              <a:solidFill>
                <a:schemeClr val="accent1">
                  <a:lumMod val="50000"/>
                </a:schemeClr>
              </a:solidFill>
            </a:endParaRPr>
          </a:p>
          <a:p>
            <a:pPr marL="0" indent="0">
              <a:buNone/>
            </a:pPr>
            <a:endParaRPr lang="en-US" sz="1800" dirty="0">
              <a:solidFill>
                <a:schemeClr val="accent1">
                  <a:lumMod val="50000"/>
                </a:schemeClr>
              </a:solidFill>
            </a:endParaRPr>
          </a:p>
          <a:p>
            <a:pPr marL="0" indent="0">
              <a:buNone/>
            </a:pPr>
            <a:endParaRPr lang="en-US" sz="1800" dirty="0" smtClean="0">
              <a:solidFill>
                <a:schemeClr val="accent1">
                  <a:lumMod val="50000"/>
                </a:schemeClr>
              </a:solidFill>
            </a:endParaRPr>
          </a:p>
          <a:p>
            <a:pPr marL="0" indent="0">
              <a:buNone/>
            </a:pPr>
            <a:endParaRPr lang="en-US" sz="1800" dirty="0">
              <a:solidFill>
                <a:schemeClr val="accent1">
                  <a:lumMod val="50000"/>
                </a:schemeClr>
              </a:solidFill>
            </a:endParaRPr>
          </a:p>
          <a:p>
            <a:pPr marL="0" indent="0">
              <a:buNone/>
            </a:pPr>
            <a:endParaRPr lang="en-US" sz="1800" dirty="0" smtClean="0">
              <a:solidFill>
                <a:schemeClr val="accent1">
                  <a:lumMod val="50000"/>
                </a:schemeClr>
              </a:solidFill>
            </a:endParaRPr>
          </a:p>
          <a:p>
            <a:pPr marL="0" indent="0">
              <a:buNone/>
            </a:pPr>
            <a:endParaRPr lang="en-US" sz="1800" dirty="0">
              <a:solidFill>
                <a:schemeClr val="accent1">
                  <a:lumMod val="50000"/>
                </a:schemeClr>
              </a:solidFill>
            </a:endParaRPr>
          </a:p>
          <a:p>
            <a:pPr marL="0" indent="0">
              <a:buNone/>
            </a:pPr>
            <a:endParaRPr lang="en-US" sz="1800" dirty="0" smtClean="0">
              <a:solidFill>
                <a:schemeClr val="accent1">
                  <a:lumMod val="50000"/>
                </a:schemeClr>
              </a:solidFill>
            </a:endParaRPr>
          </a:p>
          <a:p>
            <a:pPr marL="0" indent="0">
              <a:buNone/>
            </a:pPr>
            <a:r>
              <a:rPr lang="en-US" sz="1800" dirty="0" smtClean="0">
                <a:solidFill>
                  <a:schemeClr val="accent1">
                    <a:lumMod val="50000"/>
                  </a:schemeClr>
                </a:solidFill>
              </a:rPr>
              <a:t>In </a:t>
            </a:r>
            <a:r>
              <a:rPr lang="en-US" sz="1800" dirty="0">
                <a:solidFill>
                  <a:schemeClr val="accent1">
                    <a:lumMod val="50000"/>
                  </a:schemeClr>
                </a:solidFill>
              </a:rPr>
              <a:t>total, over 44,000 pavers have been used for neighborhood improvements, coupled with Oasis project signage to formally designate these areas as Oasis project sites. A majority of the expense for all Oasis projects is for the cost of pavers and signage.</a:t>
            </a:r>
          </a:p>
          <a:p>
            <a:pPr marL="0" indent="0">
              <a:buNone/>
            </a:pPr>
            <a:r>
              <a:rPr lang="en-US" sz="1800" dirty="0" smtClean="0">
                <a:solidFill>
                  <a:schemeClr val="accent1">
                    <a:lumMod val="50000"/>
                  </a:schemeClr>
                </a:solidFill>
              </a:rPr>
              <a:t> </a:t>
            </a:r>
            <a:endParaRPr lang="en-US" sz="1800" dirty="0">
              <a:solidFill>
                <a:schemeClr val="accent1">
                  <a:lumMod val="50000"/>
                </a:schemeClr>
              </a:solidFill>
            </a:endParaRPr>
          </a:p>
          <a:p>
            <a:endParaRPr lang="en-US" sz="2000" dirty="0">
              <a:solidFill>
                <a:schemeClr val="accent1">
                  <a:lumMod val="50000"/>
                </a:schemeClr>
              </a:solidFill>
            </a:endParaRPr>
          </a:p>
          <a:p>
            <a:pPr marL="0" indent="0">
              <a:buNone/>
            </a:pPr>
            <a:endParaRPr lang="en-US" sz="2000" dirty="0">
              <a:solidFill>
                <a:schemeClr val="accent1">
                  <a:lumMod val="50000"/>
                </a:schemeClr>
              </a:solidFill>
            </a:endParaRPr>
          </a:p>
        </p:txBody>
      </p:sp>
      <p:sp>
        <p:nvSpPr>
          <p:cNvPr id="4" name="Rectangle 3"/>
          <p:cNvSpPr/>
          <p:nvPr/>
        </p:nvSpPr>
        <p:spPr>
          <a:xfrm>
            <a:off x="1230283" y="1379662"/>
            <a:ext cx="2214465" cy="400110"/>
          </a:xfrm>
          <a:prstGeom prst="rect">
            <a:avLst/>
          </a:prstGeom>
        </p:spPr>
        <p:txBody>
          <a:bodyPr wrap="square">
            <a:spAutoFit/>
          </a:bodyPr>
          <a:lstStyle/>
          <a:p>
            <a:r>
              <a:rPr lang="en-US" sz="2000" b="1" dirty="0" smtClean="0">
                <a:solidFill>
                  <a:schemeClr val="bg1"/>
                </a:solidFill>
              </a:rPr>
              <a:t>Project</a:t>
            </a:r>
            <a:endParaRPr lang="en-US" sz="2000" dirty="0" smtClean="0">
              <a:solidFill>
                <a:schemeClr val="bg1"/>
              </a:solidFill>
            </a:endParaRPr>
          </a:p>
        </p:txBody>
      </p:sp>
      <p:sp>
        <p:nvSpPr>
          <p:cNvPr id="6" name="Rectangle 5"/>
          <p:cNvSpPr/>
          <p:nvPr/>
        </p:nvSpPr>
        <p:spPr>
          <a:xfrm>
            <a:off x="1230283" y="1636671"/>
            <a:ext cx="1201996" cy="400110"/>
          </a:xfrm>
          <a:prstGeom prst="rect">
            <a:avLst/>
          </a:prstGeom>
        </p:spPr>
        <p:txBody>
          <a:bodyPr wrap="none">
            <a:spAutoFit/>
          </a:bodyPr>
          <a:lstStyle/>
          <a:p>
            <a:r>
              <a:rPr lang="en-US" sz="2000" b="1" dirty="0" smtClean="0">
                <a:solidFill>
                  <a:schemeClr val="bg1"/>
                </a:solidFill>
              </a:rPr>
              <a:t>Summary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15" t="29699" r="27831" b="9230"/>
          <a:stretch/>
        </p:blipFill>
        <p:spPr>
          <a:xfrm>
            <a:off x="2815855" y="2765200"/>
            <a:ext cx="5460240" cy="2929008"/>
          </a:xfrm>
          <a:prstGeom prst="rect">
            <a:avLst/>
          </a:prstGeom>
        </p:spPr>
      </p:pic>
      <p:sp>
        <p:nvSpPr>
          <p:cNvPr id="8" name="TextBox 7"/>
          <p:cNvSpPr txBox="1"/>
          <p:nvPr/>
        </p:nvSpPr>
        <p:spPr>
          <a:xfrm>
            <a:off x="11569700" y="6438900"/>
            <a:ext cx="279400" cy="276999"/>
          </a:xfrm>
          <a:prstGeom prst="rect">
            <a:avLst/>
          </a:prstGeom>
          <a:noFill/>
        </p:spPr>
        <p:txBody>
          <a:bodyPr wrap="square" rtlCol="0">
            <a:spAutoFit/>
          </a:bodyPr>
          <a:lstStyle/>
          <a:p>
            <a:r>
              <a:rPr lang="en-US" sz="1200" dirty="0" smtClean="0"/>
              <a:t>9</a:t>
            </a:r>
            <a:endParaRPr lang="en-US" sz="12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7362" t="20118" r="6180" b="22000"/>
          <a:stretch/>
        </p:blipFill>
        <p:spPr>
          <a:xfrm>
            <a:off x="2815855" y="2685634"/>
            <a:ext cx="5460240" cy="2972276"/>
          </a:xfrm>
          <a:prstGeom prst="rect">
            <a:avLst/>
          </a:prstGeom>
        </p:spPr>
      </p:pic>
    </p:spTree>
    <p:extLst>
      <p:ext uri="{BB962C8B-B14F-4D97-AF65-F5344CB8AC3E}">
        <p14:creationId xmlns:p14="http://schemas.microsoft.com/office/powerpoint/2010/main" val="978870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815855" y="1301754"/>
            <a:ext cx="8390861" cy="4351338"/>
          </a:xfrm>
        </p:spPr>
        <p:txBody>
          <a:bodyPr/>
          <a:lstStyle/>
          <a:p>
            <a:endParaRPr lang="en-US" sz="2000" dirty="0"/>
          </a:p>
          <a:p>
            <a:pPr marL="0" indent="0">
              <a:buNone/>
            </a:pPr>
            <a:r>
              <a:rPr lang="en-US" sz="2000" b="1" dirty="0" smtClean="0">
                <a:solidFill>
                  <a:schemeClr val="accent1">
                    <a:lumMod val="50000"/>
                  </a:schemeClr>
                </a:solidFill>
              </a:rPr>
              <a:t>The </a:t>
            </a:r>
            <a:r>
              <a:rPr lang="en-US" sz="2000" b="1" dirty="0">
                <a:solidFill>
                  <a:schemeClr val="accent1">
                    <a:lumMod val="50000"/>
                  </a:schemeClr>
                </a:solidFill>
              </a:rPr>
              <a:t>Oasis Program </a:t>
            </a:r>
            <a:r>
              <a:rPr lang="en-US" sz="2000" b="1" dirty="0" smtClean="0">
                <a:solidFill>
                  <a:schemeClr val="accent1">
                    <a:lumMod val="50000"/>
                  </a:schemeClr>
                </a:solidFill>
              </a:rPr>
              <a:t>is:</a:t>
            </a:r>
          </a:p>
          <a:p>
            <a:r>
              <a:rPr lang="en-US" sz="2000" dirty="0" smtClean="0">
                <a:solidFill>
                  <a:schemeClr val="accent1">
                    <a:lumMod val="50000"/>
                  </a:schemeClr>
                </a:solidFill>
              </a:rPr>
              <a:t>Incremental Revitalization</a:t>
            </a:r>
          </a:p>
          <a:p>
            <a:r>
              <a:rPr lang="en-US" sz="2000" dirty="0" smtClean="0">
                <a:solidFill>
                  <a:schemeClr val="accent1">
                    <a:lumMod val="50000"/>
                  </a:schemeClr>
                </a:solidFill>
              </a:rPr>
              <a:t>Creation </a:t>
            </a:r>
            <a:r>
              <a:rPr lang="en-US" sz="2000" dirty="0">
                <a:solidFill>
                  <a:schemeClr val="accent1">
                    <a:lumMod val="50000"/>
                  </a:schemeClr>
                </a:solidFill>
              </a:rPr>
              <a:t>of Quality of </a:t>
            </a:r>
            <a:r>
              <a:rPr lang="en-US" sz="2000" dirty="0" smtClean="0">
                <a:solidFill>
                  <a:schemeClr val="accent1">
                    <a:lumMod val="50000"/>
                  </a:schemeClr>
                </a:solidFill>
              </a:rPr>
              <a:t>Place</a:t>
            </a:r>
          </a:p>
          <a:p>
            <a:r>
              <a:rPr lang="en-US" sz="2000" dirty="0" smtClean="0">
                <a:solidFill>
                  <a:schemeClr val="accent1">
                    <a:lumMod val="50000"/>
                  </a:schemeClr>
                </a:solidFill>
              </a:rPr>
              <a:t>Fostering </a:t>
            </a:r>
            <a:r>
              <a:rPr lang="en-US" sz="2000" dirty="0">
                <a:solidFill>
                  <a:schemeClr val="accent1">
                    <a:lumMod val="50000"/>
                  </a:schemeClr>
                </a:solidFill>
              </a:rPr>
              <a:t>Civic </a:t>
            </a:r>
            <a:r>
              <a:rPr lang="en-US" sz="2000" dirty="0" smtClean="0">
                <a:solidFill>
                  <a:schemeClr val="accent1">
                    <a:lumMod val="50000"/>
                  </a:schemeClr>
                </a:solidFill>
              </a:rPr>
              <a:t>Pride</a:t>
            </a:r>
          </a:p>
          <a:p>
            <a:r>
              <a:rPr lang="en-US" sz="2000" dirty="0" smtClean="0">
                <a:solidFill>
                  <a:schemeClr val="accent1">
                    <a:lumMod val="50000"/>
                  </a:schemeClr>
                </a:solidFill>
              </a:rPr>
              <a:t>Creating </a:t>
            </a:r>
            <a:r>
              <a:rPr lang="en-US" sz="2000" dirty="0">
                <a:solidFill>
                  <a:schemeClr val="accent1">
                    <a:lumMod val="50000"/>
                  </a:schemeClr>
                </a:solidFill>
              </a:rPr>
              <a:t>a Great Place to Live</a:t>
            </a:r>
          </a:p>
          <a:p>
            <a:endParaRPr lang="en-US" dirty="0">
              <a:solidFill>
                <a:schemeClr val="accent1">
                  <a:lumMod val="50000"/>
                </a:schemeClr>
              </a:solidFill>
            </a:endParaRPr>
          </a:p>
          <a:p>
            <a:pPr marL="0" indent="0">
              <a:buNone/>
            </a:pPr>
            <a:endParaRPr lang="en-US" baseline="30000" dirty="0">
              <a:solidFill>
                <a:schemeClr val="accent1">
                  <a:lumMod val="50000"/>
                </a:schemeClr>
              </a:solidFill>
            </a:endParaRPr>
          </a:p>
          <a:p>
            <a:endParaRPr lang="en-US" dirty="0"/>
          </a:p>
        </p:txBody>
      </p:sp>
      <p:sp>
        <p:nvSpPr>
          <p:cNvPr id="4" name="Rectangle 3"/>
          <p:cNvSpPr/>
          <p:nvPr/>
        </p:nvSpPr>
        <p:spPr>
          <a:xfrm>
            <a:off x="1230283" y="1476571"/>
            <a:ext cx="2214465" cy="400110"/>
          </a:xfrm>
          <a:prstGeom prst="rect">
            <a:avLst/>
          </a:prstGeom>
        </p:spPr>
        <p:txBody>
          <a:bodyPr wrap="square">
            <a:spAutoFit/>
          </a:bodyPr>
          <a:lstStyle/>
          <a:p>
            <a:r>
              <a:rPr lang="en-US" sz="2000" b="1" dirty="0" smtClean="0">
                <a:solidFill>
                  <a:schemeClr val="bg1"/>
                </a:solidFill>
              </a:rPr>
              <a:t>Discussion</a:t>
            </a:r>
            <a:r>
              <a:rPr lang="en-US" sz="2000" dirty="0" smtClean="0">
                <a:solidFill>
                  <a:schemeClr val="bg1"/>
                </a:solidFill>
              </a:rPr>
              <a:t> </a:t>
            </a:r>
          </a:p>
        </p:txBody>
      </p:sp>
      <p:sp>
        <p:nvSpPr>
          <p:cNvPr id="6" name="TextBox 5"/>
          <p:cNvSpPr txBox="1"/>
          <p:nvPr/>
        </p:nvSpPr>
        <p:spPr>
          <a:xfrm>
            <a:off x="11569700" y="6438901"/>
            <a:ext cx="508000" cy="276999"/>
          </a:xfrm>
          <a:prstGeom prst="rect">
            <a:avLst/>
          </a:prstGeom>
          <a:noFill/>
        </p:spPr>
        <p:txBody>
          <a:bodyPr wrap="square" rtlCol="0">
            <a:spAutoFit/>
          </a:bodyPr>
          <a:lstStyle/>
          <a:p>
            <a:r>
              <a:rPr lang="en-US" sz="1200" dirty="0" smtClean="0"/>
              <a:t>10</a:t>
            </a:r>
            <a:endParaRPr lang="en-US" sz="1200" dirty="0"/>
          </a:p>
        </p:txBody>
      </p:sp>
    </p:spTree>
    <p:extLst>
      <p:ext uri="{BB962C8B-B14F-4D97-AF65-F5344CB8AC3E}">
        <p14:creationId xmlns:p14="http://schemas.microsoft.com/office/powerpoint/2010/main" val="36501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100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100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nodeType="clickEffect">
                                  <p:stCondLst>
                                    <p:cond delay="100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1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100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10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5147" r="84449" b="8832"/>
          <a:stretch/>
        </p:blipFill>
        <p:spPr>
          <a:xfrm rot="5400000">
            <a:off x="2209801" y="-3124199"/>
            <a:ext cx="7772402" cy="12192002"/>
          </a:xfrm>
          <a:prstGeom prst="rect">
            <a:avLst/>
          </a:prstGeom>
        </p:spPr>
      </p:pic>
      <p:sp>
        <p:nvSpPr>
          <p:cNvPr id="5" name="Content Placeholder 2"/>
          <p:cNvSpPr>
            <a:spLocks noGrp="1"/>
          </p:cNvSpPr>
          <p:nvPr>
            <p:ph idx="4294967295"/>
          </p:nvPr>
        </p:nvSpPr>
        <p:spPr>
          <a:xfrm>
            <a:off x="3802063" y="1301750"/>
            <a:ext cx="8389937" cy="4351338"/>
          </a:xfrm>
        </p:spPr>
        <p:txBody>
          <a:bodyPr/>
          <a:lstStyle/>
          <a:p>
            <a:endParaRPr lang="en-US" sz="2000" dirty="0"/>
          </a:p>
          <a:p>
            <a:endParaRPr lang="en-US" dirty="0">
              <a:solidFill>
                <a:schemeClr val="accent1">
                  <a:lumMod val="50000"/>
                </a:schemeClr>
              </a:solidFill>
            </a:endParaRPr>
          </a:p>
          <a:p>
            <a:pPr marL="0" indent="0">
              <a:buNone/>
            </a:pPr>
            <a:endParaRPr lang="en-US" baseline="30000" dirty="0">
              <a:solidFill>
                <a:schemeClr val="accent1">
                  <a:lumMod val="50000"/>
                </a:schemeClr>
              </a:solidFill>
            </a:endParaRPr>
          </a:p>
          <a:p>
            <a:endParaRPr lang="en-US" dirty="0"/>
          </a:p>
        </p:txBody>
      </p:sp>
      <p:grpSp>
        <p:nvGrpSpPr>
          <p:cNvPr id="52" name="Group 51"/>
          <p:cNvGrpSpPr/>
          <p:nvPr/>
        </p:nvGrpSpPr>
        <p:grpSpPr>
          <a:xfrm>
            <a:off x="899746" y="263143"/>
            <a:ext cx="5020151" cy="6357219"/>
            <a:chOff x="899746" y="340963"/>
            <a:chExt cx="5020151" cy="6357219"/>
          </a:xfrm>
        </p:grpSpPr>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46" y="340963"/>
              <a:ext cx="5020151" cy="6357218"/>
            </a:xfrm>
            <a:prstGeom prst="rect">
              <a:avLst/>
            </a:prstGeom>
            <a:solidFill>
              <a:schemeClr val="bg1"/>
            </a:solidFill>
            <a:effectLst>
              <a:outerShdw blurRad="190500" dist="76200" dir="2700000" algn="tl" rotWithShape="0">
                <a:prstClr val="black">
                  <a:alpha val="25000"/>
                </a:prstClr>
              </a:outerShdw>
            </a:effectLst>
          </p:spPr>
        </p:pic>
        <p:sp>
          <p:nvSpPr>
            <p:cNvPr id="51" name="Rectangle 50"/>
            <p:cNvSpPr/>
            <p:nvPr/>
          </p:nvSpPr>
          <p:spPr>
            <a:xfrm>
              <a:off x="5327338" y="6409908"/>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311360" y="263143"/>
            <a:ext cx="5021707" cy="6357219"/>
            <a:chOff x="6311360" y="263143"/>
            <a:chExt cx="5021707" cy="6357219"/>
          </a:xfrm>
        </p:grpSpPr>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360" y="263143"/>
              <a:ext cx="5021707" cy="6350982"/>
            </a:xfrm>
            <a:prstGeom prst="rect">
              <a:avLst/>
            </a:prstGeom>
            <a:solidFill>
              <a:schemeClr val="bg1"/>
            </a:solidFill>
            <a:effectLst>
              <a:outerShdw blurRad="190500" dist="76200" dir="2700000" algn="tl" rotWithShape="0">
                <a:prstClr val="black">
                  <a:alpha val="30000"/>
                </a:prstClr>
              </a:outerShdw>
            </a:effectLst>
          </p:spPr>
        </p:pic>
        <p:sp>
          <p:nvSpPr>
            <p:cNvPr id="56" name="Rectangle 55"/>
            <p:cNvSpPr/>
            <p:nvPr/>
          </p:nvSpPr>
          <p:spPr>
            <a:xfrm>
              <a:off x="10740508" y="6332088"/>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899746" y="263141"/>
            <a:ext cx="5020151" cy="6350983"/>
            <a:chOff x="899746" y="263141"/>
            <a:chExt cx="5020151" cy="6350983"/>
          </a:xfrm>
        </p:grpSpPr>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746" y="263141"/>
              <a:ext cx="5015228" cy="6350983"/>
            </a:xfrm>
            <a:prstGeom prst="rect">
              <a:avLst/>
            </a:prstGeom>
            <a:solidFill>
              <a:schemeClr val="bg1"/>
            </a:solidFill>
            <a:effectLst>
              <a:outerShdw blurRad="190500" dist="76200" dir="2700000" algn="tl" rotWithShape="0">
                <a:prstClr val="black">
                  <a:alpha val="30000"/>
                </a:prstClr>
              </a:outerShdw>
            </a:effectLst>
          </p:spPr>
        </p:pic>
        <p:sp>
          <p:nvSpPr>
            <p:cNvPr id="59" name="Rectangle 58"/>
            <p:cNvSpPr/>
            <p:nvPr/>
          </p:nvSpPr>
          <p:spPr>
            <a:xfrm>
              <a:off x="5327338" y="6325850"/>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306429" y="256906"/>
            <a:ext cx="5026638" cy="6357218"/>
            <a:chOff x="6306429" y="256906"/>
            <a:chExt cx="5026638" cy="6357218"/>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429" y="256906"/>
              <a:ext cx="5026638" cy="6357218"/>
            </a:xfrm>
            <a:prstGeom prst="rect">
              <a:avLst/>
            </a:prstGeom>
            <a:solidFill>
              <a:schemeClr val="bg1"/>
            </a:solidFill>
            <a:effectLst>
              <a:outerShdw blurRad="190500" dist="76200" dir="2700000" algn="tl" rotWithShape="0">
                <a:prstClr val="black">
                  <a:alpha val="30000"/>
                </a:prstClr>
              </a:outerShdw>
            </a:effectLst>
          </p:spPr>
        </p:pic>
        <p:sp>
          <p:nvSpPr>
            <p:cNvPr id="63" name="Rectangle 62"/>
            <p:cNvSpPr/>
            <p:nvPr/>
          </p:nvSpPr>
          <p:spPr>
            <a:xfrm>
              <a:off x="10740508" y="6325850"/>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894822" y="256906"/>
            <a:ext cx="5025075" cy="6369692"/>
            <a:chOff x="894822" y="256906"/>
            <a:chExt cx="5025075" cy="6369692"/>
          </a:xfrm>
        </p:grpSpPr>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822" y="256906"/>
              <a:ext cx="5020152" cy="6357218"/>
            </a:xfrm>
            <a:prstGeom prst="rect">
              <a:avLst/>
            </a:prstGeom>
            <a:solidFill>
              <a:schemeClr val="bg1"/>
            </a:solidFill>
            <a:effectLst>
              <a:outerShdw blurRad="190500" dist="76200" dir="2700000" algn="tl" rotWithShape="0">
                <a:prstClr val="black">
                  <a:alpha val="30000"/>
                </a:prstClr>
              </a:outerShdw>
            </a:effectLst>
          </p:spPr>
        </p:pic>
        <p:sp>
          <p:nvSpPr>
            <p:cNvPr id="66" name="Rectangle 65"/>
            <p:cNvSpPr/>
            <p:nvPr/>
          </p:nvSpPr>
          <p:spPr>
            <a:xfrm>
              <a:off x="5327338" y="6338324"/>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306429" y="263141"/>
            <a:ext cx="5026638" cy="6363453"/>
            <a:chOff x="6306429" y="263141"/>
            <a:chExt cx="5026638" cy="6363453"/>
          </a:xfrm>
        </p:grpSpPr>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6429" y="263141"/>
              <a:ext cx="5026638" cy="6357218"/>
            </a:xfrm>
            <a:prstGeom prst="rect">
              <a:avLst/>
            </a:prstGeom>
            <a:solidFill>
              <a:schemeClr val="bg1"/>
            </a:solidFill>
            <a:effectLst>
              <a:outerShdw blurRad="190500" dist="76200" dir="2700000" algn="tl" rotWithShape="0">
                <a:prstClr val="black">
                  <a:alpha val="30000"/>
                </a:prstClr>
              </a:outerShdw>
            </a:effectLst>
          </p:spPr>
        </p:pic>
        <p:sp>
          <p:nvSpPr>
            <p:cNvPr id="69" name="Rectangle 68"/>
            <p:cNvSpPr/>
            <p:nvPr/>
          </p:nvSpPr>
          <p:spPr>
            <a:xfrm>
              <a:off x="10740508" y="6338320"/>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894822" y="256906"/>
            <a:ext cx="5025075" cy="6357218"/>
            <a:chOff x="894822" y="256906"/>
            <a:chExt cx="5025075" cy="6357218"/>
          </a:xfrm>
        </p:grpSpPr>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822" y="256906"/>
              <a:ext cx="5020152" cy="6357218"/>
            </a:xfrm>
            <a:prstGeom prst="rect">
              <a:avLst/>
            </a:prstGeom>
            <a:solidFill>
              <a:schemeClr val="bg1"/>
            </a:solidFill>
            <a:effectLst>
              <a:outerShdw blurRad="190500" dist="76200" dir="2700000" algn="tl" rotWithShape="0">
                <a:prstClr val="black">
                  <a:alpha val="30000"/>
                </a:prstClr>
              </a:outerShdw>
            </a:effectLst>
          </p:spPr>
        </p:pic>
        <p:sp>
          <p:nvSpPr>
            <p:cNvPr id="72" name="Rectangle 71"/>
            <p:cNvSpPr/>
            <p:nvPr/>
          </p:nvSpPr>
          <p:spPr>
            <a:xfrm>
              <a:off x="5327338" y="6325850"/>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306429" y="248692"/>
            <a:ext cx="5026638" cy="6365432"/>
            <a:chOff x="6306429" y="248692"/>
            <a:chExt cx="5026638" cy="6365432"/>
          </a:xfrm>
        </p:grpSpPr>
        <p:pic>
          <p:nvPicPr>
            <p:cNvPr id="74" name="Picture 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6429" y="248692"/>
              <a:ext cx="5026638" cy="6365432"/>
            </a:xfrm>
            <a:prstGeom prst="rect">
              <a:avLst/>
            </a:prstGeom>
            <a:solidFill>
              <a:schemeClr val="bg1"/>
            </a:solidFill>
            <a:effectLst>
              <a:outerShdw blurRad="190500" dist="76200" dir="2700000" algn="tl" rotWithShape="0">
                <a:prstClr val="black">
                  <a:alpha val="30000"/>
                </a:prstClr>
              </a:outerShdw>
            </a:effectLst>
          </p:spPr>
        </p:pic>
        <p:sp>
          <p:nvSpPr>
            <p:cNvPr id="75" name="Rectangle 74"/>
            <p:cNvSpPr/>
            <p:nvPr/>
          </p:nvSpPr>
          <p:spPr>
            <a:xfrm>
              <a:off x="10735585" y="6324021"/>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889899" y="248692"/>
            <a:ext cx="5018707" cy="6355389"/>
            <a:chOff x="889899" y="248692"/>
            <a:chExt cx="5018707" cy="6355389"/>
          </a:xfrm>
        </p:grpSpPr>
        <p:pic>
          <p:nvPicPr>
            <p:cNvPr id="79" name="Picture 7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9899" y="248692"/>
              <a:ext cx="5018707" cy="6355389"/>
            </a:xfrm>
            <a:prstGeom prst="rect">
              <a:avLst/>
            </a:prstGeom>
            <a:solidFill>
              <a:schemeClr val="bg1"/>
            </a:solidFill>
            <a:effectLst>
              <a:outerShdw blurRad="190500" dist="76200" dir="2700000" algn="tl" rotWithShape="0">
                <a:prstClr val="black">
                  <a:alpha val="30000"/>
                </a:prstClr>
              </a:outerShdw>
            </a:effectLst>
          </p:spPr>
        </p:pic>
        <p:sp>
          <p:nvSpPr>
            <p:cNvPr id="80" name="Rectangle 79"/>
            <p:cNvSpPr/>
            <p:nvPr/>
          </p:nvSpPr>
          <p:spPr>
            <a:xfrm>
              <a:off x="5316047" y="6297516"/>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317720" y="263141"/>
            <a:ext cx="5017785" cy="6348202"/>
            <a:chOff x="6317720" y="263141"/>
            <a:chExt cx="5017785" cy="6348202"/>
          </a:xfrm>
        </p:grpSpPr>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17720" y="263141"/>
              <a:ext cx="5012862" cy="6347987"/>
            </a:xfrm>
            <a:prstGeom prst="rect">
              <a:avLst/>
            </a:prstGeom>
            <a:solidFill>
              <a:schemeClr val="bg1"/>
            </a:solidFill>
            <a:effectLst>
              <a:outerShdw blurRad="190500" dist="76200" dir="2700000" algn="tl" rotWithShape="0">
                <a:prstClr val="black">
                  <a:alpha val="30000"/>
                </a:prstClr>
              </a:outerShdw>
            </a:effectLst>
          </p:spPr>
        </p:pic>
        <p:sp>
          <p:nvSpPr>
            <p:cNvPr id="82" name="Rectangle 81"/>
            <p:cNvSpPr/>
            <p:nvPr/>
          </p:nvSpPr>
          <p:spPr>
            <a:xfrm>
              <a:off x="10742946" y="6317786"/>
              <a:ext cx="592559" cy="293557"/>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892336" y="251779"/>
            <a:ext cx="5016269" cy="6361309"/>
            <a:chOff x="892336" y="251779"/>
            <a:chExt cx="5016269" cy="6361309"/>
          </a:xfrm>
        </p:grpSpPr>
        <p:pic>
          <p:nvPicPr>
            <p:cNvPr id="84" name="Picture 8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336" y="251779"/>
              <a:ext cx="5016269" cy="6352301"/>
            </a:xfrm>
            <a:prstGeom prst="rect">
              <a:avLst/>
            </a:prstGeom>
            <a:solidFill>
              <a:schemeClr val="bg1"/>
            </a:solidFill>
            <a:effectLst>
              <a:outerShdw blurRad="190500" dist="76200" dir="2700000" algn="tl" rotWithShape="0">
                <a:prstClr val="black">
                  <a:alpha val="30000"/>
                </a:prstClr>
              </a:outerShdw>
            </a:effectLst>
          </p:spPr>
        </p:pic>
        <p:sp>
          <p:nvSpPr>
            <p:cNvPr id="86" name="Rectangle 85"/>
            <p:cNvSpPr/>
            <p:nvPr/>
          </p:nvSpPr>
          <p:spPr>
            <a:xfrm>
              <a:off x="5330522" y="6306524"/>
              <a:ext cx="578083" cy="30656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6295089" y="251779"/>
            <a:ext cx="5036712" cy="6368580"/>
            <a:chOff x="6295089" y="251779"/>
            <a:chExt cx="5036712" cy="6368580"/>
          </a:xfrm>
        </p:grpSpPr>
        <p:pic>
          <p:nvPicPr>
            <p:cNvPr id="85" name="Picture 8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5089" y="251779"/>
              <a:ext cx="5029124" cy="6368580"/>
            </a:xfrm>
            <a:prstGeom prst="rect">
              <a:avLst/>
            </a:prstGeom>
            <a:solidFill>
              <a:schemeClr val="bg1"/>
            </a:solidFill>
            <a:effectLst>
              <a:outerShdw blurRad="190500" dist="76200" dir="2700000" algn="tl" rotWithShape="0">
                <a:prstClr val="black">
                  <a:alpha val="30000"/>
                </a:prstClr>
              </a:outerShdw>
            </a:effectLst>
          </p:spPr>
        </p:pic>
        <p:sp>
          <p:nvSpPr>
            <p:cNvPr id="88" name="Rectangle 87"/>
            <p:cNvSpPr/>
            <p:nvPr/>
          </p:nvSpPr>
          <p:spPr>
            <a:xfrm>
              <a:off x="10739242" y="6329301"/>
              <a:ext cx="592559" cy="288274"/>
            </a:xfrm>
            <a:prstGeom prst="rect">
              <a:avLst/>
            </a:prstGeom>
            <a:solidFill>
              <a:srgbClr val="24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11569700" y="6438900"/>
            <a:ext cx="508000" cy="276999"/>
          </a:xfrm>
          <a:prstGeom prst="rect">
            <a:avLst/>
          </a:prstGeom>
          <a:noFill/>
        </p:spPr>
        <p:txBody>
          <a:bodyPr wrap="square" rtlCol="0">
            <a:spAutoFit/>
          </a:bodyPr>
          <a:lstStyle/>
          <a:p>
            <a:r>
              <a:rPr lang="en-US" sz="1200" dirty="0" smtClean="0">
                <a:solidFill>
                  <a:schemeClr val="bg1"/>
                </a:solidFill>
              </a:rPr>
              <a:t>11</a:t>
            </a:r>
            <a:endParaRPr lang="en-US" sz="1200" dirty="0">
              <a:solidFill>
                <a:schemeClr val="bg1"/>
              </a:solidFill>
            </a:endParaRPr>
          </a:p>
        </p:txBody>
      </p:sp>
    </p:spTree>
    <p:extLst>
      <p:ext uri="{BB962C8B-B14F-4D97-AF65-F5344CB8AC3E}">
        <p14:creationId xmlns:p14="http://schemas.microsoft.com/office/powerpoint/2010/main" val="20706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10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0-#ppt_w/2"/>
                                          </p:val>
                                        </p:tav>
                                        <p:tav tm="100000">
                                          <p:val>
                                            <p:strVal val="#ppt_x"/>
                                          </p:val>
                                        </p:tav>
                                      </p:tavLst>
                                    </p:anim>
                                    <p:anim calcmode="lin" valueType="num">
                                      <p:cBhvr additive="base">
                                        <p:cTn id="8"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100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1000" fill="hold"/>
                                        <p:tgtEl>
                                          <p:spTgt spid="57"/>
                                        </p:tgtEl>
                                        <p:attrNameLst>
                                          <p:attrName>ppt_x</p:attrName>
                                        </p:attrNameLst>
                                      </p:cBhvr>
                                      <p:tavLst>
                                        <p:tav tm="0">
                                          <p:val>
                                            <p:strVal val="1+#ppt_w/2"/>
                                          </p:val>
                                        </p:tav>
                                        <p:tav tm="100000">
                                          <p:val>
                                            <p:strVal val="#ppt_x"/>
                                          </p:val>
                                        </p:tav>
                                      </p:tavLst>
                                    </p:anim>
                                    <p:anim calcmode="lin" valueType="num">
                                      <p:cBhvr additive="base">
                                        <p:cTn id="14" dur="10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100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0-#ppt_w/2"/>
                                          </p:val>
                                        </p:tav>
                                        <p:tav tm="100000">
                                          <p:val>
                                            <p:strVal val="#ppt_x"/>
                                          </p:val>
                                        </p:tav>
                                      </p:tavLst>
                                    </p:anim>
                                    <p:anim calcmode="lin" valueType="num">
                                      <p:cBhvr additive="base">
                                        <p:cTn id="20" dur="1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100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1000" fill="hold"/>
                                        <p:tgtEl>
                                          <p:spTgt spid="64"/>
                                        </p:tgtEl>
                                        <p:attrNameLst>
                                          <p:attrName>ppt_x</p:attrName>
                                        </p:attrNameLst>
                                      </p:cBhvr>
                                      <p:tavLst>
                                        <p:tav tm="0">
                                          <p:val>
                                            <p:strVal val="1+#ppt_w/2"/>
                                          </p:val>
                                        </p:tav>
                                        <p:tav tm="100000">
                                          <p:val>
                                            <p:strVal val="#ppt_x"/>
                                          </p:val>
                                        </p:tav>
                                      </p:tavLst>
                                    </p:anim>
                                    <p:anim calcmode="lin" valueType="num">
                                      <p:cBhvr additive="base">
                                        <p:cTn id="26"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nodeType="clickEffect">
                                  <p:stCondLst>
                                    <p:cond delay="100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1000" fill="hold"/>
                                        <p:tgtEl>
                                          <p:spTgt spid="67"/>
                                        </p:tgtEl>
                                        <p:attrNameLst>
                                          <p:attrName>ppt_x</p:attrName>
                                        </p:attrNameLst>
                                      </p:cBhvr>
                                      <p:tavLst>
                                        <p:tav tm="0">
                                          <p:val>
                                            <p:strVal val="0-#ppt_w/2"/>
                                          </p:val>
                                        </p:tav>
                                        <p:tav tm="100000">
                                          <p:val>
                                            <p:strVal val="#ppt_x"/>
                                          </p:val>
                                        </p:tav>
                                      </p:tavLst>
                                    </p:anim>
                                    <p:anim calcmode="lin" valueType="num">
                                      <p:cBhvr additive="base">
                                        <p:cTn id="32"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decel="50000" fill="hold" nodeType="clickEffect">
                                  <p:stCondLst>
                                    <p:cond delay="100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1000" fill="hold"/>
                                        <p:tgtEl>
                                          <p:spTgt spid="70"/>
                                        </p:tgtEl>
                                        <p:attrNameLst>
                                          <p:attrName>ppt_x</p:attrName>
                                        </p:attrNameLst>
                                      </p:cBhvr>
                                      <p:tavLst>
                                        <p:tav tm="0">
                                          <p:val>
                                            <p:strVal val="1+#ppt_w/2"/>
                                          </p:val>
                                        </p:tav>
                                        <p:tav tm="100000">
                                          <p:val>
                                            <p:strVal val="#ppt_x"/>
                                          </p:val>
                                        </p:tav>
                                      </p:tavLst>
                                    </p:anim>
                                    <p:anim calcmode="lin" valueType="num">
                                      <p:cBhvr additive="base">
                                        <p:cTn id="38" dur="10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decel="50000" fill="hold" nodeType="clickEffect">
                                  <p:stCondLst>
                                    <p:cond delay="100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1000" fill="hold"/>
                                        <p:tgtEl>
                                          <p:spTgt spid="73"/>
                                        </p:tgtEl>
                                        <p:attrNameLst>
                                          <p:attrName>ppt_x</p:attrName>
                                        </p:attrNameLst>
                                      </p:cBhvr>
                                      <p:tavLst>
                                        <p:tav tm="0">
                                          <p:val>
                                            <p:strVal val="0-#ppt_w/2"/>
                                          </p:val>
                                        </p:tav>
                                        <p:tav tm="100000">
                                          <p:val>
                                            <p:strVal val="#ppt_x"/>
                                          </p:val>
                                        </p:tav>
                                      </p:tavLst>
                                    </p:anim>
                                    <p:anim calcmode="lin" valueType="num">
                                      <p:cBhvr additive="base">
                                        <p:cTn id="44" dur="10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decel="50000" fill="hold" nodeType="clickEffect">
                                  <p:stCondLst>
                                    <p:cond delay="100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1000" fill="hold"/>
                                        <p:tgtEl>
                                          <p:spTgt spid="76"/>
                                        </p:tgtEl>
                                        <p:attrNameLst>
                                          <p:attrName>ppt_x</p:attrName>
                                        </p:attrNameLst>
                                      </p:cBhvr>
                                      <p:tavLst>
                                        <p:tav tm="0">
                                          <p:val>
                                            <p:strVal val="1+#ppt_w/2"/>
                                          </p:val>
                                        </p:tav>
                                        <p:tav tm="100000">
                                          <p:val>
                                            <p:strVal val="#ppt_x"/>
                                          </p:val>
                                        </p:tav>
                                      </p:tavLst>
                                    </p:anim>
                                    <p:anim calcmode="lin" valueType="num">
                                      <p:cBhvr additive="base">
                                        <p:cTn id="50" dur="1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decel="50000" fill="hold" nodeType="clickEffect">
                                  <p:stCondLst>
                                    <p:cond delay="100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1000" fill="hold"/>
                                        <p:tgtEl>
                                          <p:spTgt spid="81"/>
                                        </p:tgtEl>
                                        <p:attrNameLst>
                                          <p:attrName>ppt_x</p:attrName>
                                        </p:attrNameLst>
                                      </p:cBhvr>
                                      <p:tavLst>
                                        <p:tav tm="0">
                                          <p:val>
                                            <p:strVal val="0-#ppt_w/2"/>
                                          </p:val>
                                        </p:tav>
                                        <p:tav tm="100000">
                                          <p:val>
                                            <p:strVal val="#ppt_x"/>
                                          </p:val>
                                        </p:tav>
                                      </p:tavLst>
                                    </p:anim>
                                    <p:anim calcmode="lin" valueType="num">
                                      <p:cBhvr additive="base">
                                        <p:cTn id="56" dur="1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decel="50000" fill="hold" nodeType="clickEffect">
                                  <p:stCondLst>
                                    <p:cond delay="1000"/>
                                  </p:stCondLst>
                                  <p:childTnLst>
                                    <p:set>
                                      <p:cBhvr>
                                        <p:cTn id="60" dur="1" fill="hold">
                                          <p:stCondLst>
                                            <p:cond delay="0"/>
                                          </p:stCondLst>
                                        </p:cTn>
                                        <p:tgtEl>
                                          <p:spTgt spid="83"/>
                                        </p:tgtEl>
                                        <p:attrNameLst>
                                          <p:attrName>style.visibility</p:attrName>
                                        </p:attrNameLst>
                                      </p:cBhvr>
                                      <p:to>
                                        <p:strVal val="visible"/>
                                      </p:to>
                                    </p:set>
                                    <p:anim calcmode="lin" valueType="num">
                                      <p:cBhvr additive="base">
                                        <p:cTn id="61" dur="1000" fill="hold"/>
                                        <p:tgtEl>
                                          <p:spTgt spid="83"/>
                                        </p:tgtEl>
                                        <p:attrNameLst>
                                          <p:attrName>ppt_x</p:attrName>
                                        </p:attrNameLst>
                                      </p:cBhvr>
                                      <p:tavLst>
                                        <p:tav tm="0">
                                          <p:val>
                                            <p:strVal val="1+#ppt_w/2"/>
                                          </p:val>
                                        </p:tav>
                                        <p:tav tm="100000">
                                          <p:val>
                                            <p:strVal val="#ppt_x"/>
                                          </p:val>
                                        </p:tav>
                                      </p:tavLst>
                                    </p:anim>
                                    <p:anim calcmode="lin" valueType="num">
                                      <p:cBhvr additive="base">
                                        <p:cTn id="62" dur="1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decel="50000" fill="hold" nodeType="clickEffect">
                                  <p:stCondLst>
                                    <p:cond delay="1000"/>
                                  </p:stCondLst>
                                  <p:childTnLst>
                                    <p:set>
                                      <p:cBhvr>
                                        <p:cTn id="66" dur="1" fill="hold">
                                          <p:stCondLst>
                                            <p:cond delay="0"/>
                                          </p:stCondLst>
                                        </p:cTn>
                                        <p:tgtEl>
                                          <p:spTgt spid="87"/>
                                        </p:tgtEl>
                                        <p:attrNameLst>
                                          <p:attrName>style.visibility</p:attrName>
                                        </p:attrNameLst>
                                      </p:cBhvr>
                                      <p:to>
                                        <p:strVal val="visible"/>
                                      </p:to>
                                    </p:set>
                                    <p:anim calcmode="lin" valueType="num">
                                      <p:cBhvr additive="base">
                                        <p:cTn id="67" dur="1000" fill="hold"/>
                                        <p:tgtEl>
                                          <p:spTgt spid="87"/>
                                        </p:tgtEl>
                                        <p:attrNameLst>
                                          <p:attrName>ppt_x</p:attrName>
                                        </p:attrNameLst>
                                      </p:cBhvr>
                                      <p:tavLst>
                                        <p:tav tm="0">
                                          <p:val>
                                            <p:strVal val="0-#ppt_w/2"/>
                                          </p:val>
                                        </p:tav>
                                        <p:tav tm="100000">
                                          <p:val>
                                            <p:strVal val="#ppt_x"/>
                                          </p:val>
                                        </p:tav>
                                      </p:tavLst>
                                    </p:anim>
                                    <p:anim calcmode="lin" valueType="num">
                                      <p:cBhvr additive="base">
                                        <p:cTn id="68"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decel="50000" fill="hold" nodeType="clickEffect">
                                  <p:stCondLst>
                                    <p:cond delay="1000"/>
                                  </p:stCondLst>
                                  <p:childTnLst>
                                    <p:set>
                                      <p:cBhvr>
                                        <p:cTn id="72" dur="1" fill="hold">
                                          <p:stCondLst>
                                            <p:cond delay="0"/>
                                          </p:stCondLst>
                                        </p:cTn>
                                        <p:tgtEl>
                                          <p:spTgt spid="89"/>
                                        </p:tgtEl>
                                        <p:attrNameLst>
                                          <p:attrName>style.visibility</p:attrName>
                                        </p:attrNameLst>
                                      </p:cBhvr>
                                      <p:to>
                                        <p:strVal val="visible"/>
                                      </p:to>
                                    </p:set>
                                    <p:anim calcmode="lin" valueType="num">
                                      <p:cBhvr additive="base">
                                        <p:cTn id="73" dur="1000" fill="hold"/>
                                        <p:tgtEl>
                                          <p:spTgt spid="89"/>
                                        </p:tgtEl>
                                        <p:attrNameLst>
                                          <p:attrName>ppt_x</p:attrName>
                                        </p:attrNameLst>
                                      </p:cBhvr>
                                      <p:tavLst>
                                        <p:tav tm="0">
                                          <p:val>
                                            <p:strVal val="1+#ppt_w/2"/>
                                          </p:val>
                                        </p:tav>
                                        <p:tav tm="100000">
                                          <p:val>
                                            <p:strVal val="#ppt_x"/>
                                          </p:val>
                                        </p:tav>
                                      </p:tavLst>
                                    </p:anim>
                                    <p:anim calcmode="lin" valueType="num">
                                      <p:cBhvr additive="base">
                                        <p:cTn id="74" dur="10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147" r="84449" b="8832"/>
          <a:stretch/>
        </p:blipFill>
        <p:spPr>
          <a:xfrm rot="5400000">
            <a:off x="2209801" y="-3124199"/>
            <a:ext cx="7772402" cy="1219200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187" t="6904"/>
          <a:stretch/>
        </p:blipFill>
        <p:spPr>
          <a:xfrm>
            <a:off x="1238250" y="0"/>
            <a:ext cx="9760800" cy="6858003"/>
          </a:xfrm>
          <a:prstGeom prst="rect">
            <a:avLst/>
          </a:prstGeom>
          <a:solidFill>
            <a:schemeClr val="bg1"/>
          </a:solidFill>
          <a:effectLst/>
        </p:spPr>
      </p:pic>
      <p:sp>
        <p:nvSpPr>
          <p:cNvPr id="5" name="TextBox 4"/>
          <p:cNvSpPr txBox="1"/>
          <p:nvPr/>
        </p:nvSpPr>
        <p:spPr>
          <a:xfrm>
            <a:off x="11569700" y="6438900"/>
            <a:ext cx="508000" cy="276999"/>
          </a:xfrm>
          <a:prstGeom prst="rect">
            <a:avLst/>
          </a:prstGeom>
          <a:noFill/>
        </p:spPr>
        <p:txBody>
          <a:bodyPr wrap="square" rtlCol="0">
            <a:spAutoFit/>
          </a:bodyPr>
          <a:lstStyle/>
          <a:p>
            <a:r>
              <a:rPr lang="en-US" sz="1200" dirty="0" smtClean="0">
                <a:solidFill>
                  <a:schemeClr val="bg1"/>
                </a:solidFill>
              </a:rPr>
              <a:t>12</a:t>
            </a:r>
            <a:endParaRPr lang="en-US" sz="1200" dirty="0">
              <a:solidFill>
                <a:schemeClr val="bg1"/>
              </a:solidFill>
            </a:endParaRPr>
          </a:p>
        </p:txBody>
      </p:sp>
    </p:spTree>
    <p:extLst>
      <p:ext uri="{BB962C8B-B14F-4D97-AF65-F5344CB8AC3E}">
        <p14:creationId xmlns:p14="http://schemas.microsoft.com/office/powerpoint/2010/main" val="1444656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1897" y="1597541"/>
            <a:ext cx="8390861" cy="2516073"/>
          </a:xfrm>
          <a:prstGeom prst="rect">
            <a:avLst/>
          </a:prstGeom>
        </p:spPr>
        <p:txBody>
          <a:bodyPr wrap="square">
            <a:spAutoFit/>
          </a:bodyPr>
          <a:lstStyle/>
          <a:p>
            <a:pPr algn="just"/>
            <a:r>
              <a:rPr lang="en-US" sz="1750" dirty="0">
                <a:solidFill>
                  <a:schemeClr val="accent1">
                    <a:lumMod val="50000"/>
                  </a:schemeClr>
                </a:solidFill>
                <a:latin typeface="Calibri" charset="0"/>
                <a:ea typeface="Calibri" charset="0"/>
                <a:cs typeface="Calibri" charset="0"/>
              </a:rPr>
              <a:t>The City of Dania Beach Oasis Program is a four-year-old unique, small-scale urban revitalization effort that has successfully targeted specific streets in the City to undertake tactical urban interventions to improve the public space with the goal of fostering neighborhood pride and neighborhood improvement, increasing property values, increasing personal wealth, and reducing crime. Each of these projects included significant before, during and after community engagement, resulting in increased community cohesion, and a mutual understanding of the need to address the small issues in order to ultimately resolve the big issues. This effort, it is hoped, will induce owners and tenants to stay in the City. </a:t>
            </a:r>
          </a:p>
        </p:txBody>
      </p:sp>
      <p:sp>
        <p:nvSpPr>
          <p:cNvPr id="9" name="Rectangle 8"/>
          <p:cNvSpPr/>
          <p:nvPr/>
        </p:nvSpPr>
        <p:spPr>
          <a:xfrm>
            <a:off x="2811896" y="4005128"/>
            <a:ext cx="8390861" cy="1477328"/>
          </a:xfrm>
          <a:prstGeom prst="rect">
            <a:avLst/>
          </a:prstGeom>
        </p:spPr>
        <p:txBody>
          <a:bodyPr wrap="square">
            <a:spAutoFit/>
          </a:bodyPr>
          <a:lstStyle/>
          <a:p>
            <a:pPr algn="just"/>
            <a:r>
              <a:rPr lang="en-US" sz="1750" dirty="0" smtClean="0">
                <a:solidFill>
                  <a:schemeClr val="accent1">
                    <a:lumMod val="50000"/>
                  </a:schemeClr>
                </a:solidFill>
                <a:latin typeface="Calibri" charset="0"/>
                <a:ea typeface="Calibri" charset="0"/>
                <a:cs typeface="Calibri" charset="0"/>
              </a:rPr>
              <a:t>The </a:t>
            </a:r>
            <a:r>
              <a:rPr lang="en-US" sz="1750" dirty="0">
                <a:solidFill>
                  <a:schemeClr val="accent1">
                    <a:lumMod val="50000"/>
                  </a:schemeClr>
                </a:solidFill>
                <a:latin typeface="Calibri" charset="0"/>
                <a:ea typeface="Calibri" charset="0"/>
                <a:cs typeface="Calibri" charset="0"/>
              </a:rPr>
              <a:t>purpose of this Initial Report is to establish a process by which the effectiveness of the Oasis Program can be measured. As has been stated, this Report will be periodically updated to track the impact of the projects through crime statistics, code compliance activity, real estate transactions and changes in the assessed value of the properties for real estate taxes. </a:t>
            </a:r>
          </a:p>
        </p:txBody>
      </p:sp>
      <p:sp>
        <p:nvSpPr>
          <p:cNvPr id="10" name="Rectangle 9"/>
          <p:cNvSpPr/>
          <p:nvPr/>
        </p:nvSpPr>
        <p:spPr>
          <a:xfrm>
            <a:off x="2811895" y="5327476"/>
            <a:ext cx="8390862" cy="1477328"/>
          </a:xfrm>
          <a:prstGeom prst="rect">
            <a:avLst/>
          </a:prstGeom>
        </p:spPr>
        <p:txBody>
          <a:bodyPr wrap="square">
            <a:spAutoFit/>
          </a:bodyPr>
          <a:lstStyle/>
          <a:p>
            <a:pPr algn="just"/>
            <a:r>
              <a:rPr lang="en-US" sz="1750" dirty="0">
                <a:solidFill>
                  <a:schemeClr val="accent1">
                    <a:lumMod val="50000"/>
                  </a:schemeClr>
                </a:solidFill>
                <a:latin typeface="Calibri" charset="0"/>
                <a:ea typeface="Calibri" charset="0"/>
                <a:cs typeface="Calibri" charset="0"/>
              </a:rPr>
              <a:t>In addition, through the provision of a companion public dissemination effort, an Oasis Project page on the City of Dania Beach website has been established to enhance the information exchange with the community through a regular updating of Oasis Program projects. Interested parties will be able to check the web page for the current status of each project and learn of calendared and planned future activities</a:t>
            </a:r>
            <a:r>
              <a:rPr lang="en-US" sz="1750" dirty="0">
                <a:solidFill>
                  <a:srgbClr val="211D1E"/>
                </a:solidFill>
                <a:latin typeface="Calibri" charset="0"/>
                <a:ea typeface="Calibri" charset="0"/>
                <a:cs typeface="Calibri" charset="0"/>
              </a:rPr>
              <a:t>. </a:t>
            </a:r>
            <a:endParaRPr lang="en-US" sz="1750" dirty="0">
              <a:latin typeface="Calibri" charset="0"/>
              <a:ea typeface="Calibri" charset="0"/>
              <a:cs typeface="Calibri" charset="0"/>
            </a:endParaRPr>
          </a:p>
        </p:txBody>
      </p:sp>
      <p:sp>
        <p:nvSpPr>
          <p:cNvPr id="11" name="Rectangle 10"/>
          <p:cNvSpPr/>
          <p:nvPr/>
        </p:nvSpPr>
        <p:spPr>
          <a:xfrm>
            <a:off x="581933" y="1489173"/>
            <a:ext cx="2214465" cy="400110"/>
          </a:xfrm>
          <a:prstGeom prst="rect">
            <a:avLst/>
          </a:prstGeom>
        </p:spPr>
        <p:txBody>
          <a:bodyPr wrap="square">
            <a:spAutoFit/>
          </a:bodyPr>
          <a:lstStyle/>
          <a:p>
            <a:r>
              <a:rPr lang="en-US" sz="2000" b="1" dirty="0" smtClean="0">
                <a:solidFill>
                  <a:schemeClr val="bg1"/>
                </a:solidFill>
              </a:rPr>
              <a:t>              Summary</a:t>
            </a:r>
            <a:endParaRPr lang="en-US" sz="2000" b="1" dirty="0">
              <a:solidFill>
                <a:schemeClr val="bg1"/>
              </a:solidFill>
            </a:endParaRPr>
          </a:p>
        </p:txBody>
      </p:sp>
      <p:sp>
        <p:nvSpPr>
          <p:cNvPr id="7" name="TextBox 6"/>
          <p:cNvSpPr txBox="1"/>
          <p:nvPr/>
        </p:nvSpPr>
        <p:spPr>
          <a:xfrm>
            <a:off x="11569700" y="6438900"/>
            <a:ext cx="508000" cy="276999"/>
          </a:xfrm>
          <a:prstGeom prst="rect">
            <a:avLst/>
          </a:prstGeom>
          <a:noFill/>
        </p:spPr>
        <p:txBody>
          <a:bodyPr wrap="square" rtlCol="0">
            <a:spAutoFit/>
          </a:bodyPr>
          <a:lstStyle/>
          <a:p>
            <a:r>
              <a:rPr lang="en-US" sz="1200" dirty="0" smtClean="0"/>
              <a:t>13</a:t>
            </a:r>
            <a:endParaRPr lang="en-US" sz="1200" dirty="0"/>
          </a:p>
        </p:txBody>
      </p:sp>
    </p:spTree>
    <p:extLst>
      <p:ext uri="{BB962C8B-B14F-4D97-AF65-F5344CB8AC3E}">
        <p14:creationId xmlns:p14="http://schemas.microsoft.com/office/powerpoint/2010/main" val="11247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0384" y="1613039"/>
            <a:ext cx="8390861" cy="400110"/>
          </a:xfrm>
          <a:prstGeom prst="rect">
            <a:avLst/>
          </a:prstGeom>
        </p:spPr>
        <p:txBody>
          <a:bodyPr wrap="square">
            <a:spAutoFit/>
          </a:bodyPr>
          <a:lstStyle/>
          <a:p>
            <a:pPr marL="285750" indent="-285750" algn="just">
              <a:buFont typeface="Arial" charset="0"/>
              <a:buChar char="•"/>
            </a:pPr>
            <a:r>
              <a:rPr lang="en-US" sz="2000" dirty="0" smtClean="0">
                <a:solidFill>
                  <a:schemeClr val="accent1">
                    <a:lumMod val="50000"/>
                  </a:schemeClr>
                </a:solidFill>
              </a:rPr>
              <a:t> Formalize </a:t>
            </a:r>
            <a:r>
              <a:rPr lang="en-US" sz="2000" dirty="0">
                <a:solidFill>
                  <a:schemeClr val="accent1">
                    <a:lumMod val="50000"/>
                  </a:schemeClr>
                </a:solidFill>
              </a:rPr>
              <a:t>the Oasis Program </a:t>
            </a:r>
            <a:endParaRPr lang="en-US" sz="2000" dirty="0">
              <a:solidFill>
                <a:schemeClr val="accent1">
                  <a:lumMod val="50000"/>
                </a:schemeClr>
              </a:solidFill>
              <a:latin typeface="Calibri" charset="0"/>
              <a:ea typeface="Calibri" charset="0"/>
              <a:cs typeface="Calibri" charset="0"/>
            </a:endParaRPr>
          </a:p>
        </p:txBody>
      </p:sp>
      <p:sp>
        <p:nvSpPr>
          <p:cNvPr id="9" name="Rectangle 8"/>
          <p:cNvSpPr/>
          <p:nvPr/>
        </p:nvSpPr>
        <p:spPr>
          <a:xfrm>
            <a:off x="2920384" y="1972183"/>
            <a:ext cx="8390861" cy="400110"/>
          </a:xfrm>
          <a:prstGeom prst="rect">
            <a:avLst/>
          </a:prstGeom>
        </p:spPr>
        <p:txBody>
          <a:bodyPr wrap="square">
            <a:spAutoFit/>
          </a:bodyPr>
          <a:lstStyle/>
          <a:p>
            <a:pPr marL="285750" indent="-285750" algn="just">
              <a:buFont typeface="Arial" charset="0"/>
              <a:buChar char="•"/>
            </a:pPr>
            <a:r>
              <a:rPr lang="en-US" sz="2000" dirty="0" smtClean="0">
                <a:solidFill>
                  <a:schemeClr val="accent1">
                    <a:lumMod val="50000"/>
                  </a:schemeClr>
                </a:solidFill>
              </a:rPr>
              <a:t> Formalize </a:t>
            </a:r>
            <a:r>
              <a:rPr lang="en-US" sz="2000" dirty="0">
                <a:solidFill>
                  <a:schemeClr val="accent1">
                    <a:lumMod val="50000"/>
                  </a:schemeClr>
                </a:solidFill>
              </a:rPr>
              <a:t>the Partnership with Broward County </a:t>
            </a:r>
            <a:endParaRPr lang="en-US" sz="2000" dirty="0">
              <a:solidFill>
                <a:schemeClr val="accent1">
                  <a:lumMod val="50000"/>
                </a:schemeClr>
              </a:solidFill>
              <a:latin typeface="Calibri" charset="0"/>
              <a:ea typeface="Calibri" charset="0"/>
              <a:cs typeface="Calibri" charset="0"/>
            </a:endParaRPr>
          </a:p>
        </p:txBody>
      </p:sp>
      <p:sp>
        <p:nvSpPr>
          <p:cNvPr id="10" name="Rectangle 9"/>
          <p:cNvSpPr/>
          <p:nvPr/>
        </p:nvSpPr>
        <p:spPr>
          <a:xfrm>
            <a:off x="2920384" y="2360980"/>
            <a:ext cx="8052416" cy="707886"/>
          </a:xfrm>
          <a:prstGeom prst="rect">
            <a:avLst/>
          </a:prstGeom>
        </p:spPr>
        <p:txBody>
          <a:bodyPr wrap="square">
            <a:spAutoFit/>
          </a:bodyPr>
          <a:lstStyle/>
          <a:p>
            <a:pPr marL="285750" indent="-285750" algn="just">
              <a:buFont typeface="Arial" charset="0"/>
              <a:buChar char="•"/>
            </a:pPr>
            <a:r>
              <a:rPr lang="en-US" sz="2000" dirty="0" smtClean="0">
                <a:solidFill>
                  <a:schemeClr val="accent1">
                    <a:lumMod val="50000"/>
                  </a:schemeClr>
                </a:solidFill>
              </a:rPr>
              <a:t> Seek </a:t>
            </a:r>
            <a:r>
              <a:rPr lang="en-US" sz="2000" dirty="0">
                <a:solidFill>
                  <a:schemeClr val="accent1">
                    <a:lumMod val="50000"/>
                  </a:schemeClr>
                </a:solidFill>
              </a:rPr>
              <a:t>Grant Support from the </a:t>
            </a:r>
            <a:r>
              <a:rPr lang="en-US" sz="2000" dirty="0" smtClean="0">
                <a:solidFill>
                  <a:schemeClr val="accent1">
                    <a:lumMod val="50000"/>
                  </a:schemeClr>
                </a:solidFill>
              </a:rPr>
              <a:t>Broward Sheriff’s Office Law Enforcement</a:t>
            </a:r>
          </a:p>
          <a:p>
            <a:pPr algn="just"/>
            <a:r>
              <a:rPr lang="en-US" sz="2000" dirty="0">
                <a:solidFill>
                  <a:schemeClr val="accent1">
                    <a:lumMod val="50000"/>
                  </a:schemeClr>
                </a:solidFill>
                <a:latin typeface="Calibri" charset="0"/>
                <a:ea typeface="Calibri" charset="0"/>
                <a:cs typeface="Calibri" charset="0"/>
              </a:rPr>
              <a:t>  </a:t>
            </a:r>
            <a:r>
              <a:rPr lang="en-US" sz="2000" dirty="0" smtClean="0">
                <a:solidFill>
                  <a:schemeClr val="accent1">
                    <a:lumMod val="50000"/>
                  </a:schemeClr>
                </a:solidFill>
                <a:latin typeface="Calibri" charset="0"/>
                <a:ea typeface="Calibri" charset="0"/>
                <a:cs typeface="Calibri" charset="0"/>
              </a:rPr>
              <a:t>    Trust Fund</a:t>
            </a:r>
            <a:endParaRPr lang="en-US" sz="2000" dirty="0">
              <a:solidFill>
                <a:schemeClr val="accent1">
                  <a:lumMod val="50000"/>
                </a:schemeClr>
              </a:solidFill>
              <a:latin typeface="Calibri" charset="0"/>
              <a:ea typeface="Calibri" charset="0"/>
              <a:cs typeface="Calibri" charset="0"/>
            </a:endParaRPr>
          </a:p>
        </p:txBody>
      </p:sp>
      <p:sp>
        <p:nvSpPr>
          <p:cNvPr id="8" name="Rectangle 7"/>
          <p:cNvSpPr/>
          <p:nvPr/>
        </p:nvSpPr>
        <p:spPr>
          <a:xfrm>
            <a:off x="581933" y="1489173"/>
            <a:ext cx="2214465" cy="400110"/>
          </a:xfrm>
          <a:prstGeom prst="rect">
            <a:avLst/>
          </a:prstGeom>
        </p:spPr>
        <p:txBody>
          <a:bodyPr wrap="square">
            <a:spAutoFit/>
          </a:bodyPr>
          <a:lstStyle/>
          <a:p>
            <a:r>
              <a:rPr lang="en-US" sz="2000" b="1" dirty="0">
                <a:solidFill>
                  <a:schemeClr val="bg1"/>
                </a:solidFill>
              </a:rPr>
              <a:t>Recommendations</a:t>
            </a:r>
          </a:p>
        </p:txBody>
      </p:sp>
      <p:sp>
        <p:nvSpPr>
          <p:cNvPr id="11" name="Rectangle 10"/>
          <p:cNvSpPr/>
          <p:nvPr/>
        </p:nvSpPr>
        <p:spPr>
          <a:xfrm>
            <a:off x="2920384" y="3043700"/>
            <a:ext cx="8390861" cy="400110"/>
          </a:xfrm>
          <a:prstGeom prst="rect">
            <a:avLst/>
          </a:prstGeom>
        </p:spPr>
        <p:txBody>
          <a:bodyPr wrap="square">
            <a:spAutoFit/>
          </a:bodyPr>
          <a:lstStyle/>
          <a:p>
            <a:pPr marL="285750" indent="-285750" algn="just">
              <a:buFont typeface="Arial" charset="0"/>
              <a:buChar char="•"/>
            </a:pPr>
            <a:r>
              <a:rPr lang="en-US" sz="2000" dirty="0" smtClean="0">
                <a:solidFill>
                  <a:schemeClr val="accent1">
                    <a:lumMod val="50000"/>
                  </a:schemeClr>
                </a:solidFill>
              </a:rPr>
              <a:t> Seek </a:t>
            </a:r>
            <a:r>
              <a:rPr lang="en-US" sz="2000" dirty="0">
                <a:solidFill>
                  <a:schemeClr val="accent1">
                    <a:lumMod val="50000"/>
                  </a:schemeClr>
                </a:solidFill>
              </a:rPr>
              <a:t>Grant Support from the State and Federal Government </a:t>
            </a:r>
            <a:endParaRPr lang="en-US" sz="2000" dirty="0">
              <a:solidFill>
                <a:schemeClr val="accent1">
                  <a:lumMod val="50000"/>
                </a:schemeClr>
              </a:solidFill>
              <a:latin typeface="Calibri" charset="0"/>
              <a:ea typeface="Calibri" charset="0"/>
              <a:cs typeface="Calibri" charset="0"/>
            </a:endParaRPr>
          </a:p>
        </p:txBody>
      </p:sp>
      <p:sp>
        <p:nvSpPr>
          <p:cNvPr id="7" name="Rectangle 6"/>
          <p:cNvSpPr/>
          <p:nvPr/>
        </p:nvSpPr>
        <p:spPr>
          <a:xfrm>
            <a:off x="2920383" y="3461395"/>
            <a:ext cx="8390862" cy="400110"/>
          </a:xfrm>
          <a:prstGeom prst="rect">
            <a:avLst/>
          </a:prstGeom>
        </p:spPr>
        <p:txBody>
          <a:bodyPr wrap="square">
            <a:spAutoFit/>
          </a:bodyPr>
          <a:lstStyle/>
          <a:p>
            <a:pPr marL="342900" indent="-342900">
              <a:buFont typeface="Arial" charset="0"/>
              <a:buChar char="•"/>
            </a:pPr>
            <a:r>
              <a:rPr lang="en-US" sz="2000" dirty="0">
                <a:solidFill>
                  <a:schemeClr val="accent1">
                    <a:lumMod val="50000"/>
                  </a:schemeClr>
                </a:solidFill>
              </a:rPr>
              <a:t>Seek Grant Support from Private Foundations and Corporate Sponsorship</a:t>
            </a:r>
          </a:p>
        </p:txBody>
      </p:sp>
      <p:sp>
        <p:nvSpPr>
          <p:cNvPr id="12" name="TextBox 11"/>
          <p:cNvSpPr txBox="1"/>
          <p:nvPr/>
        </p:nvSpPr>
        <p:spPr>
          <a:xfrm>
            <a:off x="11569700" y="6438900"/>
            <a:ext cx="508000" cy="276999"/>
          </a:xfrm>
          <a:prstGeom prst="rect">
            <a:avLst/>
          </a:prstGeom>
          <a:noFill/>
        </p:spPr>
        <p:txBody>
          <a:bodyPr wrap="square" rtlCol="0">
            <a:spAutoFit/>
          </a:bodyPr>
          <a:lstStyle/>
          <a:p>
            <a:r>
              <a:rPr lang="en-US" sz="1200" dirty="0" smtClean="0"/>
              <a:t>14</a:t>
            </a:r>
            <a:endParaRPr lang="en-US" sz="1200" dirty="0"/>
          </a:p>
        </p:txBody>
      </p:sp>
    </p:spTree>
    <p:extLst>
      <p:ext uri="{BB962C8B-B14F-4D97-AF65-F5344CB8AC3E}">
        <p14:creationId xmlns:p14="http://schemas.microsoft.com/office/powerpoint/2010/main" val="17272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grpId="0" nodeType="clickEffect">
                                  <p:stCondLst>
                                    <p:cond delay="10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50000" fill="hold" grpId="0" nodeType="click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98724" y="1666796"/>
            <a:ext cx="7745186" cy="1015663"/>
          </a:xfrm>
          <a:prstGeom prst="rect">
            <a:avLst/>
          </a:prstGeom>
        </p:spPr>
        <p:txBody>
          <a:bodyPr wrap="square">
            <a:spAutoFit/>
          </a:bodyPr>
          <a:lstStyle/>
          <a:p>
            <a:r>
              <a:rPr lang="en-US" sz="2000" b="1" dirty="0">
                <a:solidFill>
                  <a:schemeClr val="accent1">
                    <a:lumMod val="50000"/>
                  </a:schemeClr>
                </a:solidFill>
                <a:latin typeface="Calibri" charset="0"/>
                <a:ea typeface="Calibri" charset="0"/>
                <a:cs typeface="Times New Roman" charset="0"/>
              </a:rPr>
              <a:t>Broward County </a:t>
            </a:r>
            <a:r>
              <a:rPr lang="en-US" sz="2000" b="1" dirty="0" smtClean="0">
                <a:solidFill>
                  <a:schemeClr val="accent1">
                    <a:lumMod val="50000"/>
                  </a:schemeClr>
                </a:solidFill>
                <a:latin typeface="Calibri" charset="0"/>
                <a:ea typeface="Calibri" charset="0"/>
                <a:cs typeface="Times New Roman" charset="0"/>
              </a:rPr>
              <a:t>Vision</a:t>
            </a:r>
            <a:endParaRPr lang="en-US" sz="2000" dirty="0" smtClean="0">
              <a:solidFill>
                <a:schemeClr val="accent1">
                  <a:lumMod val="50000"/>
                </a:schemeClr>
              </a:solidFill>
              <a:latin typeface="Calibri" charset="0"/>
              <a:ea typeface="Calibri" charset="0"/>
              <a:cs typeface="Times New Roman" charset="0"/>
            </a:endParaRPr>
          </a:p>
          <a:p>
            <a:r>
              <a:rPr lang="en-US" sz="2000" dirty="0" smtClean="0">
                <a:solidFill>
                  <a:schemeClr val="accent1">
                    <a:lumMod val="50000"/>
                  </a:schemeClr>
                </a:solidFill>
                <a:latin typeface="Calibri" charset="0"/>
                <a:ea typeface="Calibri" charset="0"/>
                <a:cs typeface="Times New Roman" charset="0"/>
              </a:rPr>
              <a:t>“</a:t>
            </a:r>
            <a:r>
              <a:rPr lang="en-US" sz="2000" dirty="0">
                <a:solidFill>
                  <a:schemeClr val="accent1">
                    <a:lumMod val="50000"/>
                  </a:schemeClr>
                </a:solidFill>
                <a:latin typeface="Calibri" charset="0"/>
                <a:ea typeface="Calibri" charset="0"/>
                <a:cs typeface="Times New Roman" charset="0"/>
              </a:rPr>
              <a:t>A Sustainable Creative Approach to Community Redevelopment and Housing”</a:t>
            </a:r>
          </a:p>
        </p:txBody>
      </p:sp>
      <p:sp>
        <p:nvSpPr>
          <p:cNvPr id="9" name="Rectangle 8"/>
          <p:cNvSpPr/>
          <p:nvPr/>
        </p:nvSpPr>
        <p:spPr>
          <a:xfrm>
            <a:off x="3198724" y="3310123"/>
            <a:ext cx="7859486" cy="707886"/>
          </a:xfrm>
          <a:prstGeom prst="rect">
            <a:avLst/>
          </a:prstGeom>
        </p:spPr>
        <p:txBody>
          <a:bodyPr wrap="square">
            <a:spAutoFit/>
          </a:bodyPr>
          <a:lstStyle/>
          <a:p>
            <a:r>
              <a:rPr lang="en-US" sz="2000" dirty="0">
                <a:solidFill>
                  <a:schemeClr val="accent1">
                    <a:lumMod val="50000"/>
                  </a:schemeClr>
                </a:solidFill>
                <a:latin typeface="Calibri" charset="0"/>
                <a:ea typeface="Calibri" charset="0"/>
                <a:cs typeface="Times New Roman" charset="0"/>
              </a:rPr>
              <a:t>Oasis Program Could Serve as a Model for Other Broward County Communities</a:t>
            </a:r>
          </a:p>
        </p:txBody>
      </p:sp>
      <p:sp>
        <p:nvSpPr>
          <p:cNvPr id="10" name="Rectangle 9"/>
          <p:cNvSpPr/>
          <p:nvPr/>
        </p:nvSpPr>
        <p:spPr>
          <a:xfrm>
            <a:off x="3198724" y="4645673"/>
            <a:ext cx="7859486" cy="707886"/>
          </a:xfrm>
          <a:prstGeom prst="rect">
            <a:avLst/>
          </a:prstGeom>
        </p:spPr>
        <p:txBody>
          <a:bodyPr wrap="square">
            <a:spAutoFit/>
          </a:bodyPr>
          <a:lstStyle/>
          <a:p>
            <a:r>
              <a:rPr lang="en-US" sz="2000" dirty="0" smtClean="0">
                <a:solidFill>
                  <a:schemeClr val="accent1">
                    <a:lumMod val="50000"/>
                  </a:schemeClr>
                </a:solidFill>
                <a:latin typeface="Calibri" charset="0"/>
                <a:ea typeface="Calibri" charset="0"/>
                <a:cs typeface="Times New Roman" charset="0"/>
              </a:rPr>
              <a:t>Revision of the Broward County Comprehensive Plan for “Targeted Redevelopment”—“Teamwork Makes the Dream Work”</a:t>
            </a:r>
            <a:endParaRPr lang="en-US" sz="2000" dirty="0">
              <a:solidFill>
                <a:schemeClr val="accent1">
                  <a:lumMod val="50000"/>
                </a:schemeClr>
              </a:solidFill>
              <a:latin typeface="Calibri" charset="0"/>
              <a:ea typeface="Calibri" charset="0"/>
              <a:cs typeface="Times New Roman" charset="0"/>
            </a:endParaRPr>
          </a:p>
        </p:txBody>
      </p:sp>
      <p:pic>
        <p:nvPicPr>
          <p:cNvPr id="11" name="Picture 10"/>
          <p:cNvPicPr>
            <a:picLocks noChangeAspect="1"/>
          </p:cNvPicPr>
          <p:nvPr/>
        </p:nvPicPr>
        <p:blipFill>
          <a:blip r:embed="rId2"/>
          <a:stretch>
            <a:fillRect/>
          </a:stretch>
        </p:blipFill>
        <p:spPr>
          <a:xfrm>
            <a:off x="449666" y="-61992"/>
            <a:ext cx="2448519" cy="1755399"/>
          </a:xfrm>
          <a:prstGeom prst="rect">
            <a:avLst/>
          </a:prstGeom>
          <a:ln w="38100" cmpd="sng">
            <a:solidFill>
              <a:schemeClr val="accent1">
                <a:lumMod val="50000"/>
              </a:schemeClr>
            </a:solidFill>
          </a:ln>
        </p:spPr>
      </p:pic>
      <p:pic>
        <p:nvPicPr>
          <p:cNvPr id="12" name="Picture 11"/>
          <p:cNvPicPr>
            <a:picLocks noChangeAspect="1"/>
          </p:cNvPicPr>
          <p:nvPr/>
        </p:nvPicPr>
        <p:blipFill>
          <a:blip r:embed="rId3"/>
          <a:stretch>
            <a:fillRect/>
          </a:stretch>
        </p:blipFill>
        <p:spPr>
          <a:xfrm>
            <a:off x="449665" y="1666796"/>
            <a:ext cx="2448519" cy="1766269"/>
          </a:xfrm>
          <a:prstGeom prst="rect">
            <a:avLst/>
          </a:prstGeom>
          <a:ln w="38100" cmpd="sng">
            <a:solidFill>
              <a:schemeClr val="accent1">
                <a:lumMod val="50000"/>
              </a:schemeClr>
            </a:solidFill>
          </a:ln>
        </p:spPr>
      </p:pic>
      <p:pic>
        <p:nvPicPr>
          <p:cNvPr id="13" name="Picture 12"/>
          <p:cNvPicPr>
            <a:picLocks noChangeAspect="1"/>
          </p:cNvPicPr>
          <p:nvPr/>
        </p:nvPicPr>
        <p:blipFill>
          <a:blip r:embed="rId4"/>
          <a:stretch>
            <a:fillRect/>
          </a:stretch>
        </p:blipFill>
        <p:spPr>
          <a:xfrm>
            <a:off x="449665" y="3421884"/>
            <a:ext cx="2448519" cy="1766269"/>
          </a:xfrm>
          <a:prstGeom prst="rect">
            <a:avLst/>
          </a:prstGeom>
          <a:ln w="38100" cmpd="sng">
            <a:solidFill>
              <a:schemeClr val="accent1">
                <a:lumMod val="50000"/>
              </a:schemeClr>
            </a:solidFill>
          </a:ln>
        </p:spPr>
      </p:pic>
      <p:pic>
        <p:nvPicPr>
          <p:cNvPr id="14" name="Picture 13"/>
          <p:cNvPicPr>
            <a:picLocks noChangeAspect="1"/>
          </p:cNvPicPr>
          <p:nvPr/>
        </p:nvPicPr>
        <p:blipFill>
          <a:blip r:embed="rId5"/>
          <a:stretch>
            <a:fillRect/>
          </a:stretch>
        </p:blipFill>
        <p:spPr>
          <a:xfrm>
            <a:off x="449664" y="5145978"/>
            <a:ext cx="2448519" cy="1746786"/>
          </a:xfrm>
          <a:prstGeom prst="rect">
            <a:avLst/>
          </a:prstGeom>
          <a:ln w="38100" cmpd="sng">
            <a:solidFill>
              <a:schemeClr val="accent1">
                <a:lumMod val="50000"/>
              </a:schemeClr>
            </a:solidFill>
          </a:ln>
        </p:spPr>
      </p:pic>
      <p:sp>
        <p:nvSpPr>
          <p:cNvPr id="17" name="TextBox 16"/>
          <p:cNvSpPr txBox="1"/>
          <p:nvPr/>
        </p:nvSpPr>
        <p:spPr>
          <a:xfrm>
            <a:off x="11569700" y="6438900"/>
            <a:ext cx="508000" cy="276999"/>
          </a:xfrm>
          <a:prstGeom prst="rect">
            <a:avLst/>
          </a:prstGeom>
          <a:noFill/>
        </p:spPr>
        <p:txBody>
          <a:bodyPr wrap="square" rtlCol="0">
            <a:spAutoFit/>
          </a:bodyPr>
          <a:lstStyle/>
          <a:p>
            <a:r>
              <a:rPr lang="en-US" sz="1200" dirty="0" smtClean="0"/>
              <a:t>15</a:t>
            </a:r>
            <a:endParaRPr lang="en-US" sz="1200" dirty="0"/>
          </a:p>
        </p:txBody>
      </p:sp>
    </p:spTree>
    <p:extLst>
      <p:ext uri="{BB962C8B-B14F-4D97-AF65-F5344CB8AC3E}">
        <p14:creationId xmlns:p14="http://schemas.microsoft.com/office/powerpoint/2010/main" val="79498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1819" y="1592244"/>
            <a:ext cx="8328800" cy="1754326"/>
          </a:xfrm>
          <a:prstGeom prst="rect">
            <a:avLst/>
          </a:prstGeom>
        </p:spPr>
        <p:txBody>
          <a:bodyPr wrap="square">
            <a:spAutoFit/>
          </a:bodyPr>
          <a:lstStyle/>
          <a:p>
            <a:pPr algn="just"/>
            <a:r>
              <a:rPr lang="en-US" dirty="0">
                <a:solidFill>
                  <a:schemeClr val="accent1">
                    <a:lumMod val="50000"/>
                  </a:schemeClr>
                </a:solidFill>
              </a:rPr>
              <a:t>“The purpose of the Housing Element for the City of Dania Beach is to provide guidance to the City in developing appropriate plans and policies which will demonstrate its commitment to meet, identify, and project deficits in the supply of housing for </a:t>
            </a:r>
            <a:r>
              <a:rPr lang="en-US" dirty="0" smtClean="0">
                <a:solidFill>
                  <a:schemeClr val="accent1">
                    <a:lumMod val="50000"/>
                  </a:schemeClr>
                </a:solidFill>
              </a:rPr>
              <a:t>all </a:t>
            </a:r>
            <a:r>
              <a:rPr lang="en-US" dirty="0">
                <a:solidFill>
                  <a:schemeClr val="accent1">
                    <a:lumMod val="50000"/>
                  </a:schemeClr>
                </a:solidFill>
              </a:rPr>
              <a:t>the City’s residents…This would include both the plans and policies of the government, including the City, as well as any direction or assistance which could be provided for the private sector</a:t>
            </a:r>
            <a:r>
              <a:rPr lang="en-US" dirty="0" smtClean="0">
                <a:solidFill>
                  <a:schemeClr val="accent1">
                    <a:lumMod val="50000"/>
                  </a:schemeClr>
                </a:solidFill>
              </a:rPr>
              <a:t>.”</a:t>
            </a:r>
            <a:endParaRPr lang="en-US" dirty="0">
              <a:solidFill>
                <a:schemeClr val="accent1">
                  <a:lumMod val="50000"/>
                </a:schemeClr>
              </a:solidFill>
              <a:latin typeface="Calibri" charset="0"/>
              <a:ea typeface="Calibri" charset="0"/>
              <a:cs typeface="Calibri" charset="0"/>
            </a:endParaRPr>
          </a:p>
        </p:txBody>
      </p:sp>
      <p:sp>
        <p:nvSpPr>
          <p:cNvPr id="9" name="Rectangle 8"/>
          <p:cNvSpPr/>
          <p:nvPr/>
        </p:nvSpPr>
        <p:spPr>
          <a:xfrm>
            <a:off x="2851820" y="3418068"/>
            <a:ext cx="8328800" cy="1754326"/>
          </a:xfrm>
          <a:prstGeom prst="rect">
            <a:avLst/>
          </a:prstGeom>
        </p:spPr>
        <p:txBody>
          <a:bodyPr wrap="square">
            <a:spAutoFit/>
          </a:bodyPr>
          <a:lstStyle/>
          <a:p>
            <a:pPr algn="just"/>
            <a:r>
              <a:rPr lang="en-US" dirty="0" smtClean="0">
                <a:solidFill>
                  <a:schemeClr val="accent1">
                    <a:lumMod val="50000"/>
                  </a:schemeClr>
                </a:solidFill>
              </a:rPr>
              <a:t> “</a:t>
            </a:r>
            <a:r>
              <a:rPr lang="en-US" dirty="0">
                <a:solidFill>
                  <a:schemeClr val="accent1">
                    <a:lumMod val="50000"/>
                  </a:schemeClr>
                </a:solidFill>
              </a:rPr>
              <a:t>The goal </a:t>
            </a:r>
            <a:r>
              <a:rPr lang="en-US" dirty="0" smtClean="0">
                <a:solidFill>
                  <a:schemeClr val="accent1">
                    <a:lumMod val="50000"/>
                  </a:schemeClr>
                </a:solidFill>
              </a:rPr>
              <a:t>of the </a:t>
            </a:r>
            <a:r>
              <a:rPr lang="en-US" dirty="0">
                <a:solidFill>
                  <a:schemeClr val="accent1">
                    <a:lumMod val="50000"/>
                  </a:schemeClr>
                </a:solidFill>
              </a:rPr>
              <a:t>housing element of the City of Dania Beach is to ensure that an </a:t>
            </a:r>
            <a:r>
              <a:rPr lang="en-US" dirty="0" smtClean="0">
                <a:solidFill>
                  <a:schemeClr val="accent1">
                    <a:lumMod val="50000"/>
                  </a:schemeClr>
                </a:solidFill>
              </a:rPr>
              <a:t>adequate </a:t>
            </a:r>
            <a:r>
              <a:rPr lang="en-US" dirty="0">
                <a:solidFill>
                  <a:schemeClr val="accent1">
                    <a:lumMod val="50000"/>
                  </a:schemeClr>
                </a:solidFill>
              </a:rPr>
              <a:t>and affordable amount of housing is provided to existing residents and </a:t>
            </a:r>
            <a:r>
              <a:rPr lang="en-US" dirty="0" smtClean="0">
                <a:solidFill>
                  <a:schemeClr val="accent1">
                    <a:lumMod val="50000"/>
                  </a:schemeClr>
                </a:solidFill>
              </a:rPr>
              <a:t>the </a:t>
            </a:r>
            <a:r>
              <a:rPr lang="en-US" dirty="0">
                <a:solidFill>
                  <a:schemeClr val="accent1">
                    <a:lumMod val="50000"/>
                  </a:schemeClr>
                </a:solidFill>
              </a:rPr>
              <a:t>anticipated population through a coordinated effort of private sector and </a:t>
            </a:r>
            <a:r>
              <a:rPr lang="en-US" dirty="0" smtClean="0">
                <a:solidFill>
                  <a:schemeClr val="accent1">
                    <a:lumMod val="50000"/>
                  </a:schemeClr>
                </a:solidFill>
              </a:rPr>
              <a:t>governmental </a:t>
            </a:r>
            <a:r>
              <a:rPr lang="en-US" dirty="0">
                <a:solidFill>
                  <a:schemeClr val="accent1">
                    <a:lumMod val="50000"/>
                  </a:schemeClr>
                </a:solidFill>
              </a:rPr>
              <a:t>involvement. Housing will be available to a full range of residents </a:t>
            </a:r>
            <a:r>
              <a:rPr lang="en-US" dirty="0" smtClean="0">
                <a:solidFill>
                  <a:schemeClr val="accent1">
                    <a:lumMod val="50000"/>
                  </a:schemeClr>
                </a:solidFill>
              </a:rPr>
              <a:t>and </a:t>
            </a:r>
            <a:r>
              <a:rPr lang="en-US" dirty="0">
                <a:solidFill>
                  <a:schemeClr val="accent1">
                    <a:lumMod val="50000"/>
                  </a:schemeClr>
                </a:solidFill>
              </a:rPr>
              <a:t>will contain a variety of </a:t>
            </a:r>
            <a:r>
              <a:rPr lang="en-US" dirty="0" smtClean="0">
                <a:solidFill>
                  <a:schemeClr val="accent1">
                    <a:lumMod val="50000"/>
                  </a:schemeClr>
                </a:solidFill>
              </a:rPr>
              <a:t>types and </a:t>
            </a:r>
            <a:r>
              <a:rPr lang="en-US" dirty="0">
                <a:solidFill>
                  <a:schemeClr val="accent1">
                    <a:lumMod val="50000"/>
                  </a:schemeClr>
                </a:solidFill>
              </a:rPr>
              <a:t>will continue the City’s policy of moving </a:t>
            </a:r>
            <a:r>
              <a:rPr lang="en-US" dirty="0" smtClean="0">
                <a:solidFill>
                  <a:schemeClr val="accent1">
                    <a:lumMod val="50000"/>
                  </a:schemeClr>
                </a:solidFill>
              </a:rPr>
              <a:t>more </a:t>
            </a:r>
            <a:r>
              <a:rPr lang="en-US" dirty="0">
                <a:solidFill>
                  <a:schemeClr val="accent1">
                    <a:lumMod val="50000"/>
                  </a:schemeClr>
                </a:solidFill>
              </a:rPr>
              <a:t>residents toward home ownership.”</a:t>
            </a:r>
            <a:endParaRPr lang="en-US" dirty="0">
              <a:solidFill>
                <a:schemeClr val="accent1">
                  <a:lumMod val="50000"/>
                </a:schemeClr>
              </a:solidFill>
              <a:latin typeface="Calibri" charset="0"/>
              <a:ea typeface="Calibri" charset="0"/>
              <a:cs typeface="Calibri" charset="0"/>
            </a:endParaRPr>
          </a:p>
        </p:txBody>
      </p:sp>
      <p:sp>
        <p:nvSpPr>
          <p:cNvPr id="8" name="Rectangle 7"/>
          <p:cNvSpPr/>
          <p:nvPr/>
        </p:nvSpPr>
        <p:spPr>
          <a:xfrm>
            <a:off x="581933" y="1489173"/>
            <a:ext cx="2269886" cy="400110"/>
          </a:xfrm>
          <a:prstGeom prst="rect">
            <a:avLst/>
          </a:prstGeom>
        </p:spPr>
        <p:txBody>
          <a:bodyPr wrap="square">
            <a:spAutoFit/>
          </a:bodyPr>
          <a:lstStyle/>
          <a:p>
            <a:r>
              <a:rPr lang="en-US" sz="2000" b="1" smtClean="0">
                <a:solidFill>
                  <a:schemeClr val="bg1"/>
                </a:solidFill>
              </a:rPr>
              <a:t>City of Dania Beach</a:t>
            </a:r>
            <a:endParaRPr lang="en-US" sz="2000" b="1" dirty="0">
              <a:solidFill>
                <a:schemeClr val="bg1"/>
              </a:solidFill>
            </a:endParaRPr>
          </a:p>
        </p:txBody>
      </p:sp>
      <p:sp>
        <p:nvSpPr>
          <p:cNvPr id="7" name="TextBox 6"/>
          <p:cNvSpPr txBox="1"/>
          <p:nvPr/>
        </p:nvSpPr>
        <p:spPr>
          <a:xfrm>
            <a:off x="11569700" y="6438900"/>
            <a:ext cx="508000" cy="276999"/>
          </a:xfrm>
          <a:prstGeom prst="rect">
            <a:avLst/>
          </a:prstGeom>
          <a:noFill/>
        </p:spPr>
        <p:txBody>
          <a:bodyPr wrap="square" rtlCol="0">
            <a:spAutoFit/>
          </a:bodyPr>
          <a:lstStyle/>
          <a:p>
            <a:r>
              <a:rPr lang="en-US" sz="1200" dirty="0" smtClean="0"/>
              <a:t>16</a:t>
            </a:r>
            <a:endParaRPr lang="en-US" sz="1200" dirty="0"/>
          </a:p>
        </p:txBody>
      </p:sp>
    </p:spTree>
    <p:extLst>
      <p:ext uri="{BB962C8B-B14F-4D97-AF65-F5344CB8AC3E}">
        <p14:creationId xmlns:p14="http://schemas.microsoft.com/office/powerpoint/2010/main" val="3101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8424" y="2375335"/>
            <a:ext cx="6537960" cy="1938992"/>
          </a:xfrm>
          <a:prstGeom prst="rect">
            <a:avLst/>
          </a:prstGeom>
        </p:spPr>
        <p:txBody>
          <a:bodyPr wrap="square">
            <a:spAutoFit/>
          </a:bodyPr>
          <a:lstStyle/>
          <a:p>
            <a:r>
              <a:rPr lang="en-US" sz="2000" dirty="0">
                <a:solidFill>
                  <a:schemeClr val="accent1">
                    <a:lumMod val="50000"/>
                  </a:schemeClr>
                </a:solidFill>
              </a:rPr>
              <a:t>This Initial Report is a fluid document, and will be periodically updated as data becomes available to better analyze the impact of the Oasis projects. The structure of such analysis has been presented here, and the effectiveness and efficiency of various data collection techniques will be continually studied and tweaked.</a:t>
            </a:r>
            <a:endParaRPr lang="en-US" sz="2000" b="0" i="0" u="none" strike="noStrike" baseline="0" dirty="0" smtClean="0">
              <a:solidFill>
                <a:schemeClr val="accent1">
                  <a:lumMod val="50000"/>
                </a:schemeClr>
              </a:solidFill>
              <a:latin typeface="Myriad Pro" charset="0"/>
            </a:endParaRPr>
          </a:p>
        </p:txBody>
      </p:sp>
      <p:sp>
        <p:nvSpPr>
          <p:cNvPr id="5" name="TextBox 4"/>
          <p:cNvSpPr txBox="1"/>
          <p:nvPr/>
        </p:nvSpPr>
        <p:spPr>
          <a:xfrm>
            <a:off x="11569700" y="6438900"/>
            <a:ext cx="508000" cy="276999"/>
          </a:xfrm>
          <a:prstGeom prst="rect">
            <a:avLst/>
          </a:prstGeom>
          <a:noFill/>
        </p:spPr>
        <p:txBody>
          <a:bodyPr wrap="square" rtlCol="0">
            <a:spAutoFit/>
          </a:bodyPr>
          <a:lstStyle/>
          <a:p>
            <a:r>
              <a:rPr lang="en-US" sz="1200" dirty="0" smtClean="0"/>
              <a:t>17</a:t>
            </a:r>
            <a:endParaRPr lang="en-US" sz="1200" dirty="0"/>
          </a:p>
        </p:txBody>
      </p:sp>
    </p:spTree>
    <p:extLst>
      <p:ext uri="{BB962C8B-B14F-4D97-AF65-F5344CB8AC3E}">
        <p14:creationId xmlns:p14="http://schemas.microsoft.com/office/powerpoint/2010/main" val="184314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366302"/>
            <a:ext cx="6537960" cy="1446550"/>
          </a:xfrm>
          <a:prstGeom prst="rect">
            <a:avLst/>
          </a:prstGeom>
        </p:spPr>
        <p:txBody>
          <a:bodyPr wrap="square">
            <a:spAutoFit/>
          </a:bodyPr>
          <a:lstStyle/>
          <a:p>
            <a:endParaRPr lang="en-US" sz="1600" b="0" i="0" u="none" strike="noStrike" baseline="0" dirty="0" smtClean="0">
              <a:solidFill>
                <a:srgbClr val="000000"/>
              </a:solidFill>
              <a:latin typeface="Myriad Pro" charset="0"/>
            </a:endParaRPr>
          </a:p>
          <a:p>
            <a:r>
              <a:rPr lang="en-US" b="0" i="0" u="none" strike="noStrike" baseline="0" dirty="0" smtClean="0">
                <a:solidFill>
                  <a:srgbClr val="195D77"/>
                </a:solidFill>
                <a:latin typeface="Myriad Pro" charset="0"/>
              </a:rPr>
              <a:t>“The Dania Beach Oasis Program is a series of incremental revitalization projects focused on improving the the ‘quality of place’ of the City’s neighborhoods and thereby improving the </a:t>
            </a:r>
          </a:p>
          <a:p>
            <a:r>
              <a:rPr lang="en-US" b="0" i="0" u="none" strike="noStrike" baseline="0" dirty="0" smtClean="0">
                <a:solidFill>
                  <a:srgbClr val="195D77"/>
                </a:solidFill>
                <a:latin typeface="Myriad Pro" charset="0"/>
              </a:rPr>
              <a:t>‘quality of life’ of its residents and visitors.” </a:t>
            </a:r>
          </a:p>
        </p:txBody>
      </p:sp>
      <p:sp>
        <p:nvSpPr>
          <p:cNvPr id="7" name="Rectangle 6"/>
          <p:cNvSpPr/>
          <p:nvPr/>
        </p:nvSpPr>
        <p:spPr>
          <a:xfrm>
            <a:off x="2743200" y="2812852"/>
            <a:ext cx="6537960" cy="1754326"/>
          </a:xfrm>
          <a:prstGeom prst="rect">
            <a:avLst/>
          </a:prstGeom>
        </p:spPr>
        <p:txBody>
          <a:bodyPr wrap="square">
            <a:spAutoFit/>
          </a:bodyPr>
          <a:lstStyle/>
          <a:p>
            <a:r>
              <a:rPr lang="en-US" b="0" i="0" u="none" strike="noStrike" baseline="0" dirty="0" smtClean="0">
                <a:solidFill>
                  <a:srgbClr val="195D77"/>
                </a:solidFill>
                <a:latin typeface="Myriad Pro" charset="0"/>
              </a:rPr>
              <a:t>“The Oasis Program is designed to serve the current residents and visitors of the City by improving specific streets with the goal of fostering neighborhood pride and improvement, and induce owners and tenants to stay in the City and to work together with the City to beautify Dania Beach, to increase property values, to increase personal wealth, and to reduce crime.” </a:t>
            </a:r>
          </a:p>
        </p:txBody>
      </p:sp>
      <p:sp>
        <p:nvSpPr>
          <p:cNvPr id="9" name="Rectangle 8"/>
          <p:cNvSpPr/>
          <p:nvPr/>
        </p:nvSpPr>
        <p:spPr>
          <a:xfrm>
            <a:off x="3185160" y="4536698"/>
            <a:ext cx="6096000" cy="954107"/>
          </a:xfrm>
          <a:prstGeom prst="rect">
            <a:avLst/>
          </a:prstGeom>
        </p:spPr>
        <p:txBody>
          <a:bodyPr>
            <a:spAutoFit/>
          </a:bodyPr>
          <a:lstStyle/>
          <a:p>
            <a:pPr algn="r"/>
            <a:r>
              <a:rPr lang="en-US" sz="2800" b="0" i="0" u="none" strike="noStrike" baseline="0" dirty="0" smtClean="0">
                <a:solidFill>
                  <a:srgbClr val="195D77"/>
                </a:solidFill>
                <a:latin typeface="Alex Brush" charset="0"/>
              </a:rPr>
              <a:t>Robert Baldwin</a:t>
            </a:r>
          </a:p>
          <a:p>
            <a:pPr algn="r"/>
            <a:r>
              <a:rPr lang="en-US" sz="1400" b="0" i="1" u="none" strike="noStrike" baseline="0" dirty="0" smtClean="0">
                <a:solidFill>
                  <a:srgbClr val="195D77"/>
                </a:solidFill>
                <a:latin typeface="Myriad Pro" charset="0"/>
              </a:rPr>
              <a:t>City Manager </a:t>
            </a:r>
            <a:endParaRPr lang="en-US" sz="1400" b="0" i="0" u="none" strike="noStrike" baseline="0" dirty="0" smtClean="0">
              <a:solidFill>
                <a:srgbClr val="195D77"/>
              </a:solidFill>
              <a:latin typeface="Myriad Pro" charset="0"/>
            </a:endParaRPr>
          </a:p>
          <a:p>
            <a:pPr algn="r"/>
            <a:r>
              <a:rPr lang="en-US" sz="1400" b="0" i="0" u="none" strike="noStrike" baseline="0" dirty="0" smtClean="0">
                <a:solidFill>
                  <a:srgbClr val="195D77"/>
                </a:solidFill>
                <a:latin typeface="Myriad Pro" charset="0"/>
              </a:rPr>
              <a:t>City of Dania Beach</a:t>
            </a:r>
            <a:endParaRPr lang="en-US" dirty="0"/>
          </a:p>
        </p:txBody>
      </p:sp>
    </p:spTree>
    <p:extLst>
      <p:ext uri="{BB962C8B-B14F-4D97-AF65-F5344CB8AC3E}">
        <p14:creationId xmlns:p14="http://schemas.microsoft.com/office/powerpoint/2010/main" val="4593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87547" y="2048592"/>
            <a:ext cx="7853619" cy="1477328"/>
          </a:xfrm>
          <a:prstGeom prst="rect">
            <a:avLst/>
          </a:prstGeom>
        </p:spPr>
        <p:txBody>
          <a:bodyPr wrap="square">
            <a:spAutoFit/>
          </a:bodyPr>
          <a:lstStyle/>
          <a:p>
            <a:pPr marL="285750" indent="-285750" algn="just">
              <a:buFont typeface="Arial" charset="0"/>
              <a:buChar char="•"/>
            </a:pPr>
            <a:r>
              <a:rPr lang="en-US" dirty="0" smtClean="0">
                <a:solidFill>
                  <a:schemeClr val="accent1">
                    <a:lumMod val="50000"/>
                  </a:schemeClr>
                </a:solidFill>
              </a:rPr>
              <a:t>Dania </a:t>
            </a:r>
            <a:r>
              <a:rPr lang="en-US" dirty="0">
                <a:solidFill>
                  <a:schemeClr val="accent1">
                    <a:lumMod val="50000"/>
                  </a:schemeClr>
                </a:solidFill>
              </a:rPr>
              <a:t>Beach is a community with many families that have been longtime residents. The small scale incremental nature of this revitalization effort is about enhancing the quality of the environment for current residents, and not about fostering gentrification to provide for people who do not yet live in the community. </a:t>
            </a:r>
            <a:endParaRPr lang="en-US" dirty="0">
              <a:solidFill>
                <a:schemeClr val="accent1">
                  <a:lumMod val="50000"/>
                </a:schemeClr>
              </a:solidFill>
              <a:latin typeface="Calibri" charset="0"/>
              <a:ea typeface="Calibri" charset="0"/>
              <a:cs typeface="Times New Roman" charset="0"/>
            </a:endParaRPr>
          </a:p>
        </p:txBody>
      </p:sp>
      <p:sp>
        <p:nvSpPr>
          <p:cNvPr id="9" name="Rectangle 8"/>
          <p:cNvSpPr/>
          <p:nvPr/>
        </p:nvSpPr>
        <p:spPr>
          <a:xfrm>
            <a:off x="3081681" y="3496735"/>
            <a:ext cx="7859485" cy="1200329"/>
          </a:xfrm>
          <a:prstGeom prst="rect">
            <a:avLst/>
          </a:prstGeom>
        </p:spPr>
        <p:txBody>
          <a:bodyPr wrap="square">
            <a:spAutoFit/>
          </a:bodyPr>
          <a:lstStyle/>
          <a:p>
            <a:pPr marL="285750" indent="-285750" algn="just">
              <a:buFont typeface="Arial" charset="0"/>
              <a:buChar char="•"/>
            </a:pPr>
            <a:r>
              <a:rPr lang="en-US" dirty="0">
                <a:solidFill>
                  <a:schemeClr val="accent1">
                    <a:lumMod val="50000"/>
                  </a:schemeClr>
                </a:solidFill>
              </a:rPr>
              <a:t>What began as a “broken windows” experiment to invest in the neighborhoods to address one of the underlying causes of crime has expanded to a community engagement effort </a:t>
            </a:r>
            <a:r>
              <a:rPr lang="en-US" dirty="0" smtClean="0">
                <a:solidFill>
                  <a:schemeClr val="accent1">
                    <a:lumMod val="50000"/>
                  </a:schemeClr>
                </a:solidFill>
              </a:rPr>
              <a:t>that </a:t>
            </a:r>
            <a:r>
              <a:rPr lang="en-US" dirty="0">
                <a:solidFill>
                  <a:schemeClr val="accent1">
                    <a:lumMod val="50000"/>
                  </a:schemeClr>
                </a:solidFill>
              </a:rPr>
              <a:t>is enhancing the quality of place in the Oasis project areas and generated pride in the neighborhoods. </a:t>
            </a:r>
            <a:endParaRPr lang="en-US" dirty="0">
              <a:solidFill>
                <a:schemeClr val="accent1">
                  <a:lumMod val="50000"/>
                </a:schemeClr>
              </a:solidFill>
              <a:latin typeface="Calibri" charset="0"/>
              <a:ea typeface="Calibri" charset="0"/>
              <a:cs typeface="Times New Roman" charset="0"/>
            </a:endParaRPr>
          </a:p>
        </p:txBody>
      </p:sp>
      <p:sp>
        <p:nvSpPr>
          <p:cNvPr id="10" name="Rectangle 9"/>
          <p:cNvSpPr/>
          <p:nvPr/>
        </p:nvSpPr>
        <p:spPr>
          <a:xfrm>
            <a:off x="3081681" y="4697064"/>
            <a:ext cx="7802220" cy="954107"/>
          </a:xfrm>
          <a:prstGeom prst="rect">
            <a:avLst/>
          </a:prstGeom>
        </p:spPr>
        <p:txBody>
          <a:bodyPr wrap="square">
            <a:spAutoFit/>
          </a:bodyPr>
          <a:lstStyle/>
          <a:p>
            <a:pPr marL="285750" indent="-285750" algn="just">
              <a:buFont typeface="Arial" charset="0"/>
              <a:buChar char="•"/>
            </a:pPr>
            <a:r>
              <a:rPr lang="en-US" dirty="0">
                <a:solidFill>
                  <a:schemeClr val="accent1">
                    <a:lumMod val="50000"/>
                  </a:schemeClr>
                </a:solidFill>
              </a:rPr>
              <a:t>Though only 4 years old, the Oasis Program has shown that the City cares about the quality of life for its residents and wants to provide a good reason to stay in the City. The residents clearly see that </a:t>
            </a:r>
            <a:r>
              <a:rPr lang="en-US" dirty="0" smtClean="0">
                <a:solidFill>
                  <a:schemeClr val="accent1">
                    <a:lumMod val="50000"/>
                  </a:schemeClr>
                </a:solidFill>
              </a:rPr>
              <a:t>something positive </a:t>
            </a:r>
            <a:r>
              <a:rPr lang="en-US" dirty="0">
                <a:solidFill>
                  <a:schemeClr val="accent1">
                    <a:lumMod val="50000"/>
                  </a:schemeClr>
                </a:solidFill>
              </a:rPr>
              <a:t>is happening!</a:t>
            </a:r>
            <a:endParaRPr lang="en-US" dirty="0">
              <a:solidFill>
                <a:schemeClr val="accent1">
                  <a:lumMod val="50000"/>
                </a:schemeClr>
              </a:solidFill>
              <a:latin typeface="Calibri" charset="0"/>
              <a:ea typeface="Calibri" charset="0"/>
              <a:cs typeface="Times New Roman"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9663" t="26621" r="36148" b="11228"/>
          <a:stretch/>
        </p:blipFill>
        <p:spPr>
          <a:xfrm>
            <a:off x="-655846" y="132270"/>
            <a:ext cx="3544882" cy="311618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1237" t="34682" r="23485" b="45050"/>
          <a:stretch/>
        </p:blipFill>
        <p:spPr>
          <a:xfrm>
            <a:off x="1291936" y="212301"/>
            <a:ext cx="3920837" cy="760831"/>
          </a:xfrm>
          <a:prstGeom prst="rect">
            <a:avLst/>
          </a:prstGeom>
        </p:spPr>
      </p:pic>
      <p:cxnSp>
        <p:nvCxnSpPr>
          <p:cNvPr id="13" name="Straight Connector 12"/>
          <p:cNvCxnSpPr>
            <a:cxnSpLocks/>
          </p:cNvCxnSpPr>
          <p:nvPr/>
        </p:nvCxnSpPr>
        <p:spPr>
          <a:xfrm>
            <a:off x="-989352" y="1354529"/>
            <a:ext cx="4023360" cy="0"/>
          </a:xfrm>
          <a:prstGeom prst="line">
            <a:avLst/>
          </a:prstGeom>
          <a:ln w="3492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3030833" y="1354529"/>
            <a:ext cx="8291217" cy="0"/>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26800" y="1338654"/>
            <a:ext cx="0" cy="584591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263858" y="1489173"/>
            <a:ext cx="2269886" cy="400110"/>
          </a:xfrm>
          <a:prstGeom prst="rect">
            <a:avLst/>
          </a:prstGeom>
        </p:spPr>
        <p:txBody>
          <a:bodyPr wrap="square">
            <a:spAutoFit/>
          </a:bodyPr>
          <a:lstStyle/>
          <a:p>
            <a:r>
              <a:rPr lang="en-US" sz="2000" b="1" dirty="0" smtClean="0">
                <a:solidFill>
                  <a:schemeClr val="bg1"/>
                </a:solidFill>
              </a:rPr>
              <a:t>Conclusion</a:t>
            </a:r>
            <a:endParaRPr lang="en-US" sz="2000" b="1" dirty="0">
              <a:solidFill>
                <a:schemeClr val="bg1"/>
              </a:solidFill>
            </a:endParaRPr>
          </a:p>
        </p:txBody>
      </p:sp>
      <p:sp>
        <p:nvSpPr>
          <p:cNvPr id="16" name="TextBox 15"/>
          <p:cNvSpPr txBox="1"/>
          <p:nvPr/>
        </p:nvSpPr>
        <p:spPr>
          <a:xfrm>
            <a:off x="11569700" y="6438900"/>
            <a:ext cx="508000" cy="276999"/>
          </a:xfrm>
          <a:prstGeom prst="rect">
            <a:avLst/>
          </a:prstGeom>
          <a:noFill/>
        </p:spPr>
        <p:txBody>
          <a:bodyPr wrap="square" rtlCol="0">
            <a:spAutoFit/>
          </a:bodyPr>
          <a:lstStyle/>
          <a:p>
            <a:r>
              <a:rPr lang="en-US" sz="1200" dirty="0" smtClean="0"/>
              <a:t>18</a:t>
            </a:r>
            <a:endParaRPr lang="en-US" sz="1200" dirty="0"/>
          </a:p>
        </p:txBody>
      </p:sp>
    </p:spTree>
    <p:extLst>
      <p:ext uri="{BB962C8B-B14F-4D97-AF65-F5344CB8AC3E}">
        <p14:creationId xmlns:p14="http://schemas.microsoft.com/office/powerpoint/2010/main" val="10936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0290" y="1645987"/>
            <a:ext cx="6740790" cy="4351338"/>
          </a:xfrm>
        </p:spPr>
        <p:txBody>
          <a:bodyPr/>
          <a:lstStyle/>
          <a:p>
            <a:pPr marL="0" indent="0">
              <a:buNone/>
            </a:pPr>
            <a:r>
              <a:rPr lang="en-US" sz="2000" b="1" dirty="0" smtClean="0">
                <a:solidFill>
                  <a:schemeClr val="accent1">
                    <a:lumMod val="50000"/>
                  </a:schemeClr>
                </a:solidFill>
              </a:rPr>
              <a:t>The Oasis Program</a:t>
            </a:r>
          </a:p>
          <a:p>
            <a:r>
              <a:rPr lang="en-US" sz="2000" dirty="0" smtClean="0">
                <a:solidFill>
                  <a:schemeClr val="accent1">
                    <a:lumMod val="50000"/>
                  </a:schemeClr>
                </a:solidFill>
              </a:rPr>
              <a:t>Experimental </a:t>
            </a:r>
            <a:r>
              <a:rPr lang="en-US" sz="2000" dirty="0">
                <a:solidFill>
                  <a:schemeClr val="accent1">
                    <a:lumMod val="50000"/>
                  </a:schemeClr>
                </a:solidFill>
              </a:rPr>
              <a:t>Revitalization Program</a:t>
            </a:r>
          </a:p>
          <a:p>
            <a:r>
              <a:rPr lang="en-US" sz="2000" dirty="0" smtClean="0">
                <a:solidFill>
                  <a:schemeClr val="accent1">
                    <a:lumMod val="50000"/>
                  </a:schemeClr>
                </a:solidFill>
              </a:rPr>
              <a:t>Goal </a:t>
            </a:r>
            <a:r>
              <a:rPr lang="en-US" sz="2000" dirty="0">
                <a:solidFill>
                  <a:schemeClr val="accent1">
                    <a:lumMod val="50000"/>
                  </a:schemeClr>
                </a:solidFill>
              </a:rPr>
              <a:t>to Reduce Crime and Improve Quality of Life</a:t>
            </a:r>
          </a:p>
          <a:p>
            <a:r>
              <a:rPr lang="en-US" sz="2000" dirty="0" smtClean="0">
                <a:solidFill>
                  <a:schemeClr val="accent1">
                    <a:lumMod val="50000"/>
                  </a:schemeClr>
                </a:solidFill>
              </a:rPr>
              <a:t>Cooperation </a:t>
            </a:r>
            <a:r>
              <a:rPr lang="en-US" sz="2000" dirty="0">
                <a:solidFill>
                  <a:schemeClr val="accent1">
                    <a:lumMod val="50000"/>
                  </a:schemeClr>
                </a:solidFill>
              </a:rPr>
              <a:t>Among Law Enforcement, Code Compliance, Public Services, </a:t>
            </a:r>
            <a:r>
              <a:rPr lang="en-US" sz="2000" dirty="0" smtClean="0">
                <a:solidFill>
                  <a:schemeClr val="accent1">
                    <a:lumMod val="50000"/>
                  </a:schemeClr>
                </a:solidFill>
              </a:rPr>
              <a:t>as well </a:t>
            </a:r>
            <a:r>
              <a:rPr lang="en-US" sz="2000" dirty="0">
                <a:solidFill>
                  <a:schemeClr val="accent1">
                    <a:lumMod val="50000"/>
                  </a:schemeClr>
                </a:solidFill>
              </a:rPr>
              <a:t>as City Staff and Community </a:t>
            </a:r>
            <a:r>
              <a:rPr lang="en-US" sz="2000" dirty="0" smtClean="0">
                <a:solidFill>
                  <a:schemeClr val="accent1">
                    <a:lumMod val="50000"/>
                  </a:schemeClr>
                </a:solidFill>
              </a:rPr>
              <a:t>Volunteers</a:t>
            </a:r>
            <a:endParaRPr lang="en-US" sz="2000" dirty="0">
              <a:solidFill>
                <a:schemeClr val="accent1">
                  <a:lumMod val="50000"/>
                </a:schemeClr>
              </a:solidFill>
            </a:endParaRPr>
          </a:p>
          <a:p>
            <a:endParaRPr lang="en-US" dirty="0"/>
          </a:p>
        </p:txBody>
      </p:sp>
      <p:sp>
        <p:nvSpPr>
          <p:cNvPr id="8" name="Rectangle 7"/>
          <p:cNvSpPr/>
          <p:nvPr/>
        </p:nvSpPr>
        <p:spPr>
          <a:xfrm>
            <a:off x="1230283" y="1386552"/>
            <a:ext cx="2214465" cy="400110"/>
          </a:xfrm>
          <a:prstGeom prst="rect">
            <a:avLst/>
          </a:prstGeom>
        </p:spPr>
        <p:txBody>
          <a:bodyPr wrap="square">
            <a:spAutoFit/>
          </a:bodyPr>
          <a:lstStyle/>
          <a:p>
            <a:r>
              <a:rPr lang="en-US" sz="2000" b="1" dirty="0" smtClean="0">
                <a:solidFill>
                  <a:schemeClr val="bg1"/>
                </a:solidFill>
              </a:rPr>
              <a:t>Executive</a:t>
            </a:r>
            <a:r>
              <a:rPr lang="en-US" sz="2000" dirty="0" smtClean="0">
                <a:solidFill>
                  <a:schemeClr val="bg1"/>
                </a:solidFill>
              </a:rPr>
              <a:t> </a:t>
            </a:r>
          </a:p>
        </p:txBody>
      </p:sp>
      <p:sp>
        <p:nvSpPr>
          <p:cNvPr id="9" name="Rectangle 8"/>
          <p:cNvSpPr/>
          <p:nvPr/>
        </p:nvSpPr>
        <p:spPr>
          <a:xfrm>
            <a:off x="1230283" y="1615152"/>
            <a:ext cx="1201996" cy="400110"/>
          </a:xfrm>
          <a:prstGeom prst="rect">
            <a:avLst/>
          </a:prstGeom>
        </p:spPr>
        <p:txBody>
          <a:bodyPr wrap="none">
            <a:spAutoFit/>
          </a:bodyPr>
          <a:lstStyle/>
          <a:p>
            <a:r>
              <a:rPr lang="en-US" sz="2000" b="1" dirty="0" smtClean="0">
                <a:solidFill>
                  <a:schemeClr val="bg1"/>
                </a:solidFill>
              </a:rPr>
              <a:t>Summary</a:t>
            </a:r>
          </a:p>
        </p:txBody>
      </p:sp>
      <p:sp>
        <p:nvSpPr>
          <p:cNvPr id="4" name="TextBox 3"/>
          <p:cNvSpPr txBox="1"/>
          <p:nvPr/>
        </p:nvSpPr>
        <p:spPr>
          <a:xfrm>
            <a:off x="11569700" y="6438900"/>
            <a:ext cx="279400" cy="276999"/>
          </a:xfrm>
          <a:prstGeom prst="rect">
            <a:avLst/>
          </a:prstGeom>
          <a:noFill/>
        </p:spPr>
        <p:txBody>
          <a:bodyPr wrap="square" rtlCol="0">
            <a:spAutoFit/>
          </a:bodyPr>
          <a:lstStyle/>
          <a:p>
            <a:r>
              <a:rPr lang="en-US" sz="1200" dirty="0" smtClean="0"/>
              <a:t>1</a:t>
            </a:r>
            <a:endParaRPr lang="en-US" sz="1200" dirty="0"/>
          </a:p>
        </p:txBody>
      </p:sp>
    </p:spTree>
    <p:extLst>
      <p:ext uri="{BB962C8B-B14F-4D97-AF65-F5344CB8AC3E}">
        <p14:creationId xmlns:p14="http://schemas.microsoft.com/office/powerpoint/2010/main" val="1042151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5667" y="1629050"/>
            <a:ext cx="6759058" cy="4351338"/>
          </a:xfrm>
        </p:spPr>
        <p:txBody>
          <a:bodyPr/>
          <a:lstStyle/>
          <a:p>
            <a:pPr marL="0" indent="0">
              <a:buNone/>
            </a:pPr>
            <a:r>
              <a:rPr lang="en-US" sz="2000" b="1" dirty="0">
                <a:solidFill>
                  <a:schemeClr val="accent1">
                    <a:lumMod val="50000"/>
                  </a:schemeClr>
                </a:solidFill>
              </a:rPr>
              <a:t>Oasis Program Initial Report</a:t>
            </a:r>
          </a:p>
          <a:p>
            <a:r>
              <a:rPr lang="en-US" sz="2000" dirty="0" smtClean="0">
                <a:solidFill>
                  <a:schemeClr val="accent1">
                    <a:lumMod val="50000"/>
                  </a:schemeClr>
                </a:solidFill>
              </a:rPr>
              <a:t>This </a:t>
            </a:r>
            <a:r>
              <a:rPr lang="en-US" sz="2000" dirty="0">
                <a:solidFill>
                  <a:schemeClr val="accent1">
                    <a:lumMod val="50000"/>
                  </a:schemeClr>
                </a:solidFill>
              </a:rPr>
              <a:t>Report is a History of the Oasis Program</a:t>
            </a:r>
          </a:p>
          <a:p>
            <a:r>
              <a:rPr lang="en-US" sz="2000" dirty="0" smtClean="0">
                <a:solidFill>
                  <a:schemeClr val="accent1">
                    <a:lumMod val="50000"/>
                  </a:schemeClr>
                </a:solidFill>
              </a:rPr>
              <a:t>A </a:t>
            </a:r>
            <a:r>
              <a:rPr lang="en-US" sz="2000" dirty="0">
                <a:solidFill>
                  <a:schemeClr val="accent1">
                    <a:lumMod val="50000"/>
                  </a:schemeClr>
                </a:solidFill>
              </a:rPr>
              <a:t>Work in Progress That Will </a:t>
            </a:r>
            <a:r>
              <a:rPr lang="en-US" sz="2000" dirty="0" smtClean="0">
                <a:solidFill>
                  <a:schemeClr val="accent1">
                    <a:lumMod val="50000"/>
                  </a:schemeClr>
                </a:solidFill>
              </a:rPr>
              <a:t>Be </a:t>
            </a:r>
            <a:r>
              <a:rPr lang="en-US" sz="2000" dirty="0">
                <a:solidFill>
                  <a:schemeClr val="accent1">
                    <a:lumMod val="50000"/>
                  </a:schemeClr>
                </a:solidFill>
              </a:rPr>
              <a:t>Periodically Updated to Track and </a:t>
            </a:r>
            <a:r>
              <a:rPr lang="en-US" sz="2000" dirty="0" smtClean="0">
                <a:solidFill>
                  <a:schemeClr val="accent1">
                    <a:lumMod val="50000"/>
                  </a:schemeClr>
                </a:solidFill>
              </a:rPr>
              <a:t>Measure Performance</a:t>
            </a:r>
            <a:endParaRPr lang="en-US" sz="2000" dirty="0">
              <a:solidFill>
                <a:schemeClr val="accent1">
                  <a:lumMod val="50000"/>
                </a:schemeClr>
              </a:solidFill>
            </a:endParaRPr>
          </a:p>
          <a:p>
            <a:r>
              <a:rPr lang="en-US" sz="2000" dirty="0" smtClean="0">
                <a:solidFill>
                  <a:schemeClr val="accent1">
                    <a:lumMod val="50000"/>
                  </a:schemeClr>
                </a:solidFill>
              </a:rPr>
              <a:t>Companion </a:t>
            </a:r>
            <a:r>
              <a:rPr lang="en-US" sz="2000" dirty="0">
                <a:solidFill>
                  <a:schemeClr val="accent1">
                    <a:lumMod val="50000"/>
                  </a:schemeClr>
                </a:solidFill>
              </a:rPr>
              <a:t>Oasis Program Page on the City’s Web </a:t>
            </a:r>
            <a:r>
              <a:rPr lang="en-US" sz="2000" dirty="0" smtClean="0">
                <a:solidFill>
                  <a:schemeClr val="accent1">
                    <a:lumMod val="50000"/>
                  </a:schemeClr>
                </a:solidFill>
              </a:rPr>
              <a:t>Site</a:t>
            </a:r>
            <a:endParaRPr lang="en-US" sz="2000" dirty="0">
              <a:solidFill>
                <a:schemeClr val="accent1">
                  <a:lumMod val="50000"/>
                </a:schemeClr>
              </a:solidFill>
            </a:endParaRPr>
          </a:p>
          <a:p>
            <a:endParaRPr lang="en-US" dirty="0"/>
          </a:p>
        </p:txBody>
      </p:sp>
      <p:sp>
        <p:nvSpPr>
          <p:cNvPr id="5" name="Rectangle 4"/>
          <p:cNvSpPr/>
          <p:nvPr/>
        </p:nvSpPr>
        <p:spPr>
          <a:xfrm>
            <a:off x="1230283" y="1366030"/>
            <a:ext cx="2214465" cy="400110"/>
          </a:xfrm>
          <a:prstGeom prst="rect">
            <a:avLst/>
          </a:prstGeom>
        </p:spPr>
        <p:txBody>
          <a:bodyPr wrap="square">
            <a:spAutoFit/>
          </a:bodyPr>
          <a:lstStyle/>
          <a:p>
            <a:r>
              <a:rPr lang="en-US" sz="2000" b="1" dirty="0" smtClean="0">
                <a:solidFill>
                  <a:schemeClr val="bg1"/>
                </a:solidFill>
              </a:rPr>
              <a:t>Executive</a:t>
            </a:r>
            <a:r>
              <a:rPr lang="en-US" sz="2000" dirty="0" smtClean="0">
                <a:solidFill>
                  <a:schemeClr val="bg1"/>
                </a:solidFill>
              </a:rPr>
              <a:t> </a:t>
            </a:r>
          </a:p>
        </p:txBody>
      </p:sp>
      <p:sp>
        <p:nvSpPr>
          <p:cNvPr id="6" name="Rectangle 5"/>
          <p:cNvSpPr/>
          <p:nvPr/>
        </p:nvSpPr>
        <p:spPr>
          <a:xfrm>
            <a:off x="1230283" y="1623039"/>
            <a:ext cx="1201996" cy="400110"/>
          </a:xfrm>
          <a:prstGeom prst="rect">
            <a:avLst/>
          </a:prstGeom>
        </p:spPr>
        <p:txBody>
          <a:bodyPr wrap="none">
            <a:spAutoFit/>
          </a:bodyPr>
          <a:lstStyle/>
          <a:p>
            <a:r>
              <a:rPr lang="en-US" sz="2000" b="1" dirty="0" smtClean="0">
                <a:solidFill>
                  <a:schemeClr val="bg1"/>
                </a:solidFill>
              </a:rPr>
              <a:t>Summary</a:t>
            </a:r>
          </a:p>
        </p:txBody>
      </p:sp>
      <p:sp>
        <p:nvSpPr>
          <p:cNvPr id="7" name="TextBox 6"/>
          <p:cNvSpPr txBox="1"/>
          <p:nvPr/>
        </p:nvSpPr>
        <p:spPr>
          <a:xfrm>
            <a:off x="11569700" y="6438900"/>
            <a:ext cx="279400" cy="276999"/>
          </a:xfrm>
          <a:prstGeom prst="rect">
            <a:avLst/>
          </a:prstGeom>
          <a:noFill/>
        </p:spPr>
        <p:txBody>
          <a:bodyPr wrap="square" rtlCol="0">
            <a:spAutoFit/>
          </a:bodyPr>
          <a:lstStyle/>
          <a:p>
            <a:r>
              <a:rPr lang="en-US" sz="1200" dirty="0"/>
              <a:t>2</a:t>
            </a:r>
          </a:p>
        </p:txBody>
      </p:sp>
    </p:spTree>
    <p:extLst>
      <p:ext uri="{BB962C8B-B14F-4D97-AF65-F5344CB8AC3E}">
        <p14:creationId xmlns:p14="http://schemas.microsoft.com/office/powerpoint/2010/main" val="356210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7368" t="36641" r="65717" b="36083"/>
          <a:stretch/>
        </p:blipFill>
        <p:spPr>
          <a:xfrm>
            <a:off x="755183" y="3081136"/>
            <a:ext cx="2137267" cy="2762007"/>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145" t="64363" r="65771" b="21361"/>
          <a:stretch/>
        </p:blipFill>
        <p:spPr>
          <a:xfrm>
            <a:off x="2879687" y="3016524"/>
            <a:ext cx="2071204" cy="1445615"/>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7802" t="77136" r="65426" b="9605"/>
          <a:stretch/>
        </p:blipFill>
        <p:spPr>
          <a:xfrm>
            <a:off x="2852482" y="4441399"/>
            <a:ext cx="2125850" cy="1342643"/>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4148" t="35996" r="40489" b="36159"/>
          <a:stretch/>
        </p:blipFill>
        <p:spPr>
          <a:xfrm>
            <a:off x="4997775" y="3013008"/>
            <a:ext cx="2013963" cy="2819550"/>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4105" t="64921" r="38301" b="21429"/>
          <a:stretch/>
        </p:blipFill>
        <p:spPr>
          <a:xfrm>
            <a:off x="7053456" y="3077082"/>
            <a:ext cx="2191156" cy="1382170"/>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34105" t="78556" r="38301" b="7900"/>
          <a:stretch/>
        </p:blipFill>
        <p:spPr>
          <a:xfrm>
            <a:off x="7073823" y="4587963"/>
            <a:ext cx="2165342" cy="1355352"/>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59462" t="35720" r="14695" b="35727"/>
          <a:stretch/>
        </p:blipFill>
        <p:spPr>
          <a:xfrm>
            <a:off x="9081511" y="2995795"/>
            <a:ext cx="2038165" cy="2871489"/>
          </a:xfrm>
          <a:prstGeom prst="rect">
            <a:avLst/>
          </a:prstGeom>
        </p:spPr>
      </p:pic>
      <p:sp>
        <p:nvSpPr>
          <p:cNvPr id="18" name="Rectangle 17"/>
          <p:cNvSpPr/>
          <p:nvPr/>
        </p:nvSpPr>
        <p:spPr>
          <a:xfrm>
            <a:off x="783737" y="1042678"/>
            <a:ext cx="18440400" cy="1938992"/>
          </a:xfrm>
          <a:prstGeom prst="rect">
            <a:avLst/>
          </a:prstGeom>
        </p:spPr>
        <p:txBody>
          <a:bodyPr wrap="square">
            <a:spAutoFit/>
          </a:bodyPr>
          <a:lstStyle/>
          <a:p>
            <a:endParaRPr lang="en-US" sz="2800" dirty="0"/>
          </a:p>
          <a:p>
            <a:r>
              <a:rPr lang="en-US" sz="1200" b="1" dirty="0" smtClean="0">
                <a:solidFill>
                  <a:schemeClr val="accent1">
                    <a:lumMod val="50000"/>
                  </a:schemeClr>
                </a:solidFill>
              </a:rPr>
              <a:t>OASIS </a:t>
            </a:r>
            <a:r>
              <a:rPr lang="en-US" sz="1200" b="1" dirty="0">
                <a:solidFill>
                  <a:schemeClr val="accent1">
                    <a:lumMod val="50000"/>
                  </a:schemeClr>
                </a:solidFill>
              </a:rPr>
              <a:t>PROGRAM </a:t>
            </a:r>
            <a:endParaRPr lang="en-US" sz="1200" b="0" i="0" u="none" strike="noStrike" baseline="0" dirty="0" smtClean="0">
              <a:solidFill>
                <a:schemeClr val="accent1">
                  <a:lumMod val="50000"/>
                </a:schemeClr>
              </a:solidFill>
              <a:latin typeface="Myriad Pro" charset="0"/>
            </a:endParaRPr>
          </a:p>
          <a:p>
            <a:r>
              <a:rPr lang="en-US" sz="1000" b="0" i="0" u="none" strike="noStrike" baseline="0" dirty="0" smtClean="0">
                <a:solidFill>
                  <a:srgbClr val="211D1E"/>
                </a:solidFill>
                <a:latin typeface="Myriad Pro" charset="0"/>
              </a:rPr>
              <a:t>Executive Summary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......1 </a:t>
            </a:r>
          </a:p>
          <a:p>
            <a:r>
              <a:rPr lang="en-US" sz="1000" b="0" i="0" u="none" strike="noStrike" baseline="0" dirty="0" smtClean="0">
                <a:solidFill>
                  <a:srgbClr val="211D1E"/>
                </a:solidFill>
                <a:latin typeface="Myriad Pro" charset="0"/>
              </a:rPr>
              <a:t>Table of Contents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.....2 </a:t>
            </a:r>
          </a:p>
          <a:p>
            <a:r>
              <a:rPr lang="en-US" sz="1000" b="0" i="0" u="none" strike="noStrike" baseline="0" dirty="0" smtClean="0">
                <a:solidFill>
                  <a:srgbClr val="211D1E"/>
                </a:solidFill>
                <a:latin typeface="Myriad Pro" charset="0"/>
              </a:rPr>
              <a:t>Oasis Project Map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.......3</a:t>
            </a:r>
          </a:p>
          <a:p>
            <a:r>
              <a:rPr lang="fr-FR" sz="1000" b="0" i="0" u="none" strike="noStrike" baseline="0" dirty="0" smtClean="0">
                <a:solidFill>
                  <a:srgbClr val="211D1E"/>
                </a:solidFill>
                <a:latin typeface="Myriad Pro" charset="0"/>
              </a:rPr>
              <a:t>Introduction .............................................................................................................................................................................................................................................................................................................4</a:t>
            </a:r>
          </a:p>
          <a:p>
            <a:r>
              <a:rPr lang="en-US" sz="1000" b="0" i="0" u="none" strike="noStrike" baseline="0" dirty="0" smtClean="0">
                <a:solidFill>
                  <a:srgbClr val="211D1E"/>
                </a:solidFill>
                <a:latin typeface="Myriad Pro" charset="0"/>
              </a:rPr>
              <a:t>Project Summary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.........6</a:t>
            </a:r>
          </a:p>
          <a:p>
            <a:r>
              <a:rPr lang="fr-FR" sz="1000" dirty="0" smtClean="0">
                <a:solidFill>
                  <a:srgbClr val="211D1E"/>
                </a:solidFill>
                <a:latin typeface="Myriad Pro" charset="0"/>
              </a:rPr>
              <a:t>Discussion</a:t>
            </a:r>
            <a:r>
              <a:rPr lang="fr-FR" sz="1000" b="0" i="0" u="none" strike="noStrike" baseline="0" dirty="0" smtClean="0">
                <a:solidFill>
                  <a:srgbClr val="211D1E"/>
                </a:solidFill>
                <a:latin typeface="Myriad Pro" charset="0"/>
              </a:rPr>
              <a:t> ...............................................................................................................................................................................................................................................................................................................8 </a:t>
            </a:r>
          </a:p>
          <a:p>
            <a:r>
              <a:rPr lang="en-US" sz="1000" b="0" i="0" u="none" strike="noStrike" baseline="0" dirty="0" smtClean="0">
                <a:solidFill>
                  <a:srgbClr val="211D1E"/>
                </a:solidFill>
                <a:latin typeface="Myriad Pro" charset="0"/>
              </a:rPr>
              <a:t>Recommendations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.........10</a:t>
            </a:r>
          </a:p>
          <a:p>
            <a:r>
              <a:rPr lang="en-US" sz="1000" b="0" i="0" u="none" strike="noStrike" baseline="0" dirty="0" smtClean="0">
                <a:solidFill>
                  <a:srgbClr val="211D1E"/>
                </a:solidFill>
                <a:latin typeface="Myriad Pro" charset="0"/>
              </a:rPr>
              <a:t>Acknowledgements ..............................................................................................................................................................................................</a:t>
            </a:r>
            <a:r>
              <a:rPr lang="fr-FR" sz="1000" b="0" i="0" u="none" strike="noStrike" baseline="0" dirty="0" smtClean="0">
                <a:solidFill>
                  <a:srgbClr val="211D1E"/>
                </a:solidFill>
                <a:latin typeface="Myriad Pro" charset="0"/>
              </a:rPr>
              <a:t>......................................................................................</a:t>
            </a:r>
            <a:r>
              <a:rPr lang="en-US" sz="1000" b="0" i="0" u="none" strike="noStrike" baseline="0" dirty="0" smtClean="0">
                <a:solidFill>
                  <a:srgbClr val="211D1E"/>
                </a:solidFill>
                <a:latin typeface="Myriad Pro" charset="0"/>
              </a:rPr>
              <a:t>...........14</a:t>
            </a:r>
          </a:p>
        </p:txBody>
      </p:sp>
      <p:sp>
        <p:nvSpPr>
          <p:cNvPr id="19" name="Rectangle 18"/>
          <p:cNvSpPr/>
          <p:nvPr/>
        </p:nvSpPr>
        <p:spPr>
          <a:xfrm>
            <a:off x="10878637" y="4078330"/>
            <a:ext cx="357790" cy="230832"/>
          </a:xfrm>
          <a:prstGeom prst="rect">
            <a:avLst/>
          </a:prstGeom>
        </p:spPr>
        <p:txBody>
          <a:bodyPr wrap="none">
            <a:spAutoFit/>
          </a:bodyPr>
          <a:lstStyle/>
          <a:p>
            <a:r>
              <a:rPr lang="en-US" sz="900" b="0" i="0" u="none" strike="noStrike" baseline="0" dirty="0" smtClean="0">
                <a:solidFill>
                  <a:srgbClr val="211D1E"/>
                </a:solidFill>
                <a:latin typeface="Myriad Pro" charset="0"/>
              </a:rPr>
              <a:t>101</a:t>
            </a:r>
          </a:p>
        </p:txBody>
      </p:sp>
      <p:cxnSp>
        <p:nvCxnSpPr>
          <p:cNvPr id="20" name="Straight Connector 19"/>
          <p:cNvCxnSpPr>
            <a:cxnSpLocks/>
          </p:cNvCxnSpPr>
          <p:nvPr/>
        </p:nvCxnSpPr>
        <p:spPr>
          <a:xfrm>
            <a:off x="-985178" y="1351097"/>
            <a:ext cx="4023360" cy="0"/>
          </a:xfrm>
          <a:prstGeom prst="line">
            <a:avLst/>
          </a:prstGeom>
          <a:ln w="3492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94" t="24571" r="60785" b="60381"/>
          <a:stretch/>
        </p:blipFill>
        <p:spPr>
          <a:xfrm>
            <a:off x="1157000" y="-755"/>
            <a:ext cx="4150018" cy="1031964"/>
          </a:xfrm>
          <a:prstGeom prst="rect">
            <a:avLst/>
          </a:prstGeom>
        </p:spPr>
      </p:pic>
      <p:cxnSp>
        <p:nvCxnSpPr>
          <p:cNvPr id="28" name="Straight Connector 27"/>
          <p:cNvCxnSpPr/>
          <p:nvPr/>
        </p:nvCxnSpPr>
        <p:spPr>
          <a:xfrm>
            <a:off x="3022520" y="1353317"/>
            <a:ext cx="8291217" cy="0"/>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224811" y="1338659"/>
            <a:ext cx="0" cy="5798741"/>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989352" y="1354529"/>
            <a:ext cx="4023360" cy="0"/>
          </a:xfrm>
          <a:prstGeom prst="line">
            <a:avLst/>
          </a:prstGeom>
          <a:ln w="3492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
        <p:nvSpPr>
          <p:cNvPr id="17" name="TextBox 16"/>
          <p:cNvSpPr txBox="1"/>
          <p:nvPr/>
        </p:nvSpPr>
        <p:spPr>
          <a:xfrm>
            <a:off x="11569700" y="6438900"/>
            <a:ext cx="279400" cy="276999"/>
          </a:xfrm>
          <a:prstGeom prst="rect">
            <a:avLst/>
          </a:prstGeom>
          <a:noFill/>
        </p:spPr>
        <p:txBody>
          <a:bodyPr wrap="square" rtlCol="0">
            <a:spAutoFit/>
          </a:bodyPr>
          <a:lstStyle/>
          <a:p>
            <a:r>
              <a:rPr lang="en-US" sz="1200" dirty="0"/>
              <a:t>3</a:t>
            </a:r>
          </a:p>
        </p:txBody>
      </p:sp>
    </p:spTree>
    <p:extLst>
      <p:ext uri="{BB962C8B-B14F-4D97-AF65-F5344CB8AC3E}">
        <p14:creationId xmlns:p14="http://schemas.microsoft.com/office/powerpoint/2010/main" val="1043146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5147" r="84449" b="8832"/>
          <a:stretch/>
        </p:blipFill>
        <p:spPr>
          <a:xfrm rot="5400000">
            <a:off x="2148184" y="-3191143"/>
            <a:ext cx="7906290" cy="1219200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340" t="1328" r="20702" b="1610"/>
          <a:stretch/>
        </p:blipFill>
        <p:spPr>
          <a:xfrm rot="5400000">
            <a:off x="3323314" y="-665582"/>
            <a:ext cx="4471187" cy="9386772"/>
          </a:xfrm>
          <a:prstGeom prst="rect">
            <a:avLst/>
          </a:prstGeom>
          <a:ln w="38100">
            <a:solidFill>
              <a:schemeClr val="bg1"/>
            </a:solidFill>
          </a:ln>
        </p:spPr>
      </p:pic>
      <p:cxnSp>
        <p:nvCxnSpPr>
          <p:cNvPr id="8" name="Straight Connector 7"/>
          <p:cNvCxnSpPr/>
          <p:nvPr/>
        </p:nvCxnSpPr>
        <p:spPr>
          <a:xfrm>
            <a:off x="3022520" y="1353317"/>
            <a:ext cx="8291217" cy="0"/>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4811" y="1338659"/>
            <a:ext cx="0" cy="5798741"/>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989352" y="1354529"/>
            <a:ext cx="4023360" cy="0"/>
          </a:xfrm>
          <a:prstGeom prst="line">
            <a:avLst/>
          </a:prstGeom>
          <a:ln w="34925">
            <a:solidFill>
              <a:schemeClr val="bg1"/>
            </a:solidFill>
          </a:ln>
        </p:spPr>
        <p:style>
          <a:lnRef idx="3">
            <a:schemeClr val="accent5"/>
          </a:lnRef>
          <a:fillRef idx="0">
            <a:schemeClr val="accent5"/>
          </a:fillRef>
          <a:effectRef idx="2">
            <a:schemeClr val="accent5"/>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949" y="245993"/>
            <a:ext cx="4392517" cy="872872"/>
          </a:xfrm>
          <a:prstGeom prst="rect">
            <a:avLst/>
          </a:prstGeom>
        </p:spPr>
      </p:pic>
      <p:sp>
        <p:nvSpPr>
          <p:cNvPr id="22" name="TextBox 21"/>
          <p:cNvSpPr txBox="1"/>
          <p:nvPr/>
        </p:nvSpPr>
        <p:spPr>
          <a:xfrm>
            <a:off x="11569700" y="6438900"/>
            <a:ext cx="279400" cy="276999"/>
          </a:xfrm>
          <a:prstGeom prst="rect">
            <a:avLst/>
          </a:prstGeom>
          <a:noFill/>
        </p:spPr>
        <p:txBody>
          <a:bodyPr wrap="square" rtlCol="0">
            <a:spAutoFit/>
          </a:bodyPr>
          <a:lstStyle/>
          <a:p>
            <a:r>
              <a:rPr lang="en-US" sz="1200" dirty="0">
                <a:solidFill>
                  <a:schemeClr val="bg1"/>
                </a:solidFill>
              </a:rPr>
              <a:t>4</a:t>
            </a:r>
          </a:p>
        </p:txBody>
      </p:sp>
    </p:spTree>
    <p:extLst>
      <p:ext uri="{BB962C8B-B14F-4D97-AF65-F5344CB8AC3E}">
        <p14:creationId xmlns:p14="http://schemas.microsoft.com/office/powerpoint/2010/main" val="1737105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5147" r="84449" b="8832"/>
          <a:stretch/>
        </p:blipFill>
        <p:spPr>
          <a:xfrm rot="5400000">
            <a:off x="2148184" y="-3191143"/>
            <a:ext cx="7906290" cy="12192002"/>
          </a:xfrm>
          <a:prstGeom prst="rect">
            <a:avLst/>
          </a:prstGeom>
        </p:spPr>
      </p:pic>
      <p:sp>
        <p:nvSpPr>
          <p:cNvPr id="28" name="TextBox 27"/>
          <p:cNvSpPr txBox="1"/>
          <p:nvPr/>
        </p:nvSpPr>
        <p:spPr>
          <a:xfrm>
            <a:off x="1046749" y="1516649"/>
            <a:ext cx="9070036" cy="400110"/>
          </a:xfrm>
          <a:prstGeom prst="rect">
            <a:avLst/>
          </a:prstGeom>
          <a:noFill/>
        </p:spPr>
        <p:txBody>
          <a:bodyPr wrap="square" rtlCol="0">
            <a:spAutoFit/>
          </a:bodyPr>
          <a:lstStyle/>
          <a:p>
            <a:r>
              <a:rPr lang="en-US" sz="2000" dirty="0" smtClean="0">
                <a:solidFill>
                  <a:schemeClr val="bg1"/>
                </a:solidFill>
              </a:rPr>
              <a:t>     Project	</a:t>
            </a:r>
            <a:r>
              <a:rPr lang="en-US" sz="1400" dirty="0" smtClean="0">
                <a:solidFill>
                  <a:schemeClr val="bg1"/>
                </a:solidFill>
              </a:rPr>
              <a:t>	</a:t>
            </a:r>
            <a:r>
              <a:rPr lang="en-US" sz="2000" dirty="0" smtClean="0">
                <a:solidFill>
                  <a:schemeClr val="bg1"/>
                </a:solidFill>
              </a:rPr>
              <a:t>                  Location</a:t>
            </a:r>
            <a:endParaRPr lang="en-US" sz="2000" dirty="0">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289" t="33488" r="20297" b="16405"/>
          <a:stretch/>
        </p:blipFill>
        <p:spPr>
          <a:xfrm>
            <a:off x="1046748" y="1894635"/>
            <a:ext cx="7506930" cy="3436375"/>
          </a:xfrm>
          <a:prstGeom prst="rect">
            <a:avLst/>
          </a:prstGeom>
        </p:spPr>
      </p:pic>
      <p:cxnSp>
        <p:nvCxnSpPr>
          <p:cNvPr id="10" name="Straight Connector 9"/>
          <p:cNvCxnSpPr/>
          <p:nvPr/>
        </p:nvCxnSpPr>
        <p:spPr>
          <a:xfrm>
            <a:off x="3022520" y="1353317"/>
            <a:ext cx="8291217" cy="0"/>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224811" y="1338659"/>
            <a:ext cx="0" cy="5836841"/>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989352" y="1354529"/>
            <a:ext cx="4023360" cy="0"/>
          </a:xfrm>
          <a:prstGeom prst="line">
            <a:avLst/>
          </a:prstGeom>
          <a:ln w="34925">
            <a:solidFill>
              <a:schemeClr val="bg1"/>
            </a:solidFill>
          </a:ln>
        </p:spPr>
        <p:style>
          <a:lnRef idx="3">
            <a:schemeClr val="accent5"/>
          </a:lnRef>
          <a:fillRef idx="0">
            <a:schemeClr val="accent5"/>
          </a:fillRef>
          <a:effectRef idx="2">
            <a:schemeClr val="accent5"/>
          </a:effectRef>
          <a:fontRef idx="minor">
            <a:schemeClr val="tx1"/>
          </a:fontRef>
        </p:style>
      </p:cxn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1960"/>
          <a:stretch/>
        </p:blipFill>
        <p:spPr>
          <a:xfrm>
            <a:off x="1275352" y="200281"/>
            <a:ext cx="4932017" cy="841501"/>
          </a:xfrm>
          <a:prstGeom prst="rect">
            <a:avLst/>
          </a:prstGeom>
        </p:spPr>
      </p:pic>
      <p:sp>
        <p:nvSpPr>
          <p:cNvPr id="23" name="TextBox 22"/>
          <p:cNvSpPr txBox="1"/>
          <p:nvPr/>
        </p:nvSpPr>
        <p:spPr>
          <a:xfrm>
            <a:off x="11569700" y="6438900"/>
            <a:ext cx="279400" cy="276999"/>
          </a:xfrm>
          <a:prstGeom prst="rect">
            <a:avLst/>
          </a:prstGeom>
          <a:noFill/>
        </p:spPr>
        <p:txBody>
          <a:bodyPr wrap="square" rtlCol="0">
            <a:spAutoFit/>
          </a:bodyPr>
          <a:lstStyle/>
          <a:p>
            <a:r>
              <a:rPr lang="en-US" sz="1200" dirty="0">
                <a:solidFill>
                  <a:schemeClr val="bg1"/>
                </a:solidFill>
              </a:rPr>
              <a:t>5</a:t>
            </a:r>
          </a:p>
        </p:txBody>
      </p:sp>
    </p:spTree>
    <p:extLst>
      <p:ext uri="{BB962C8B-B14F-4D97-AF65-F5344CB8AC3E}">
        <p14:creationId xmlns:p14="http://schemas.microsoft.com/office/powerpoint/2010/main" val="1290648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5855" y="1762605"/>
            <a:ext cx="8390861" cy="4351338"/>
          </a:xfrm>
        </p:spPr>
        <p:txBody>
          <a:bodyPr>
            <a:normAutofit/>
          </a:bodyPr>
          <a:lstStyle/>
          <a:p>
            <a:pPr marL="0" indent="0" algn="just">
              <a:buNone/>
            </a:pPr>
            <a:endParaRPr lang="en-US" sz="2000" dirty="0" smtClean="0"/>
          </a:p>
          <a:p>
            <a:pPr algn="just"/>
            <a:r>
              <a:rPr lang="en-US" sz="2000" dirty="0" smtClean="0">
                <a:solidFill>
                  <a:schemeClr val="accent1">
                    <a:lumMod val="50000"/>
                  </a:schemeClr>
                </a:solidFill>
              </a:rPr>
              <a:t>This </a:t>
            </a:r>
            <a:r>
              <a:rPr lang="en-US" sz="2000" dirty="0">
                <a:solidFill>
                  <a:schemeClr val="accent1">
                    <a:lumMod val="50000"/>
                  </a:schemeClr>
                </a:solidFill>
              </a:rPr>
              <a:t>approach </a:t>
            </a:r>
            <a:r>
              <a:rPr lang="en-US" sz="2000" dirty="0" smtClean="0">
                <a:solidFill>
                  <a:schemeClr val="accent1">
                    <a:lumMod val="50000"/>
                  </a:schemeClr>
                </a:solidFill>
              </a:rPr>
              <a:t>follows </a:t>
            </a:r>
            <a:r>
              <a:rPr lang="en-US" sz="2000" dirty="0">
                <a:solidFill>
                  <a:schemeClr val="accent1">
                    <a:lumMod val="50000"/>
                  </a:schemeClr>
                </a:solidFill>
              </a:rPr>
              <a:t>the theory that by preventing small crimes it creates an </a:t>
            </a:r>
            <a:r>
              <a:rPr lang="en-US" sz="2000" dirty="0" smtClean="0">
                <a:solidFill>
                  <a:schemeClr val="accent1">
                    <a:lumMod val="50000"/>
                  </a:schemeClr>
                </a:solidFill>
              </a:rPr>
              <a:t>atmosphere </a:t>
            </a:r>
            <a:r>
              <a:rPr lang="en-US" sz="2000" dirty="0">
                <a:solidFill>
                  <a:schemeClr val="accent1">
                    <a:lumMod val="50000"/>
                  </a:schemeClr>
                </a:solidFill>
              </a:rPr>
              <a:t>of order and lawfulness that prevents more serious crimes from </a:t>
            </a:r>
            <a:r>
              <a:rPr lang="en-US" sz="2000" dirty="0" smtClean="0">
                <a:solidFill>
                  <a:schemeClr val="accent1">
                    <a:lumMod val="50000"/>
                  </a:schemeClr>
                </a:solidFill>
              </a:rPr>
              <a:t>happening</a:t>
            </a:r>
          </a:p>
          <a:p>
            <a:pPr algn="just"/>
            <a:r>
              <a:rPr lang="en-US" sz="2000" dirty="0" smtClean="0">
                <a:solidFill>
                  <a:schemeClr val="accent1">
                    <a:lumMod val="50000"/>
                  </a:schemeClr>
                </a:solidFill>
              </a:rPr>
              <a:t>In </a:t>
            </a:r>
            <a:r>
              <a:rPr lang="en-US" sz="2000" dirty="0">
                <a:solidFill>
                  <a:schemeClr val="accent1">
                    <a:lumMod val="50000"/>
                  </a:schemeClr>
                </a:solidFill>
              </a:rPr>
              <a:t>effect, you address problems when they are small—repair broken </a:t>
            </a:r>
            <a:r>
              <a:rPr lang="en-US" sz="2000" dirty="0" smtClean="0">
                <a:solidFill>
                  <a:schemeClr val="accent1">
                    <a:lumMod val="50000"/>
                  </a:schemeClr>
                </a:solidFill>
              </a:rPr>
              <a:t>windows </a:t>
            </a:r>
            <a:r>
              <a:rPr lang="en-US" sz="2000" dirty="0">
                <a:solidFill>
                  <a:schemeClr val="accent1">
                    <a:lumMod val="50000"/>
                  </a:schemeClr>
                </a:solidFill>
              </a:rPr>
              <a:t>within a short time and the tendency is that vandals are much less likely </a:t>
            </a:r>
            <a:r>
              <a:rPr lang="en-US" sz="2000" dirty="0" smtClean="0">
                <a:solidFill>
                  <a:schemeClr val="accent1">
                    <a:lumMod val="50000"/>
                  </a:schemeClr>
                </a:solidFill>
              </a:rPr>
              <a:t>to </a:t>
            </a:r>
            <a:r>
              <a:rPr lang="en-US" sz="2000" dirty="0">
                <a:solidFill>
                  <a:schemeClr val="accent1">
                    <a:lumMod val="50000"/>
                  </a:schemeClr>
                </a:solidFill>
              </a:rPr>
              <a:t>break more windows in the </a:t>
            </a:r>
            <a:r>
              <a:rPr lang="en-US" sz="2000" dirty="0" smtClean="0">
                <a:solidFill>
                  <a:schemeClr val="accent1">
                    <a:lumMod val="50000"/>
                  </a:schemeClr>
                </a:solidFill>
              </a:rPr>
              <a:t>future </a:t>
            </a:r>
          </a:p>
          <a:p>
            <a:pPr algn="just"/>
            <a:r>
              <a:rPr lang="en-US" sz="2000" dirty="0" smtClean="0">
                <a:solidFill>
                  <a:schemeClr val="accent1">
                    <a:lumMod val="50000"/>
                  </a:schemeClr>
                </a:solidFill>
              </a:rPr>
              <a:t>Clean </a:t>
            </a:r>
            <a:r>
              <a:rPr lang="en-US" sz="2000" dirty="0">
                <a:solidFill>
                  <a:schemeClr val="accent1">
                    <a:lumMod val="50000"/>
                  </a:schemeClr>
                </a:solidFill>
              </a:rPr>
              <a:t>up the sidewalks and neighborhoods </a:t>
            </a:r>
            <a:r>
              <a:rPr lang="en-US" sz="2000" dirty="0" smtClean="0">
                <a:solidFill>
                  <a:schemeClr val="accent1">
                    <a:lumMod val="50000"/>
                  </a:schemeClr>
                </a:solidFill>
              </a:rPr>
              <a:t>on </a:t>
            </a:r>
            <a:r>
              <a:rPr lang="en-US" sz="2000" dirty="0">
                <a:solidFill>
                  <a:schemeClr val="accent1">
                    <a:lumMod val="50000"/>
                  </a:schemeClr>
                </a:solidFill>
              </a:rPr>
              <a:t>a regular basis and they will stay that </a:t>
            </a:r>
            <a:r>
              <a:rPr lang="en-US" sz="2000" dirty="0" smtClean="0">
                <a:solidFill>
                  <a:schemeClr val="accent1">
                    <a:lumMod val="50000"/>
                  </a:schemeClr>
                </a:solidFill>
              </a:rPr>
              <a:t>way</a:t>
            </a:r>
          </a:p>
          <a:p>
            <a:pPr algn="just"/>
            <a:r>
              <a:rPr lang="en-US" sz="2000" dirty="0" smtClean="0">
                <a:solidFill>
                  <a:schemeClr val="accent1">
                    <a:lumMod val="50000"/>
                  </a:schemeClr>
                </a:solidFill>
              </a:rPr>
              <a:t>Create </a:t>
            </a:r>
            <a:r>
              <a:rPr lang="en-US" sz="2000" dirty="0">
                <a:solidFill>
                  <a:schemeClr val="accent1">
                    <a:lumMod val="50000"/>
                  </a:schemeClr>
                </a:solidFill>
              </a:rPr>
              <a:t>a sense of civic pride and the </a:t>
            </a:r>
            <a:r>
              <a:rPr lang="en-US" sz="2000" dirty="0" smtClean="0">
                <a:solidFill>
                  <a:schemeClr val="accent1">
                    <a:lumMod val="50000"/>
                  </a:schemeClr>
                </a:solidFill>
              </a:rPr>
              <a:t>residents </a:t>
            </a:r>
            <a:r>
              <a:rPr lang="en-US" sz="2000" dirty="0">
                <a:solidFill>
                  <a:schemeClr val="accent1">
                    <a:lumMod val="50000"/>
                  </a:schemeClr>
                </a:solidFill>
              </a:rPr>
              <a:t>will respect and improve their </a:t>
            </a:r>
            <a:r>
              <a:rPr lang="en-US" sz="2000" dirty="0" smtClean="0">
                <a:solidFill>
                  <a:schemeClr val="accent1">
                    <a:lumMod val="50000"/>
                  </a:schemeClr>
                </a:solidFill>
              </a:rPr>
              <a:t>neighborhood </a:t>
            </a:r>
          </a:p>
          <a:p>
            <a:pPr marL="0" indent="0">
              <a:buNone/>
            </a:pPr>
            <a:endParaRPr lang="en-US" baseline="30000" dirty="0">
              <a:solidFill>
                <a:schemeClr val="accent1">
                  <a:lumMod val="50000"/>
                </a:schemeClr>
              </a:solidFill>
            </a:endParaRPr>
          </a:p>
          <a:p>
            <a:pPr marL="0" indent="0">
              <a:buNone/>
            </a:pPr>
            <a:endParaRPr lang="en-US" baseline="30000" dirty="0">
              <a:solidFill>
                <a:schemeClr val="accent1">
                  <a:lumMod val="50000"/>
                </a:schemeClr>
              </a:solidFill>
            </a:endParaRPr>
          </a:p>
          <a:p>
            <a:endParaRPr lang="en-US" dirty="0"/>
          </a:p>
        </p:txBody>
      </p:sp>
      <p:sp>
        <p:nvSpPr>
          <p:cNvPr id="4" name="Rectangle 3"/>
          <p:cNvSpPr/>
          <p:nvPr/>
        </p:nvSpPr>
        <p:spPr>
          <a:xfrm>
            <a:off x="1230283" y="1476571"/>
            <a:ext cx="2214465" cy="400110"/>
          </a:xfrm>
          <a:prstGeom prst="rect">
            <a:avLst/>
          </a:prstGeom>
        </p:spPr>
        <p:txBody>
          <a:bodyPr wrap="square">
            <a:spAutoFit/>
          </a:bodyPr>
          <a:lstStyle/>
          <a:p>
            <a:r>
              <a:rPr lang="en-US" sz="2000" b="1" dirty="0" smtClean="0">
                <a:solidFill>
                  <a:schemeClr val="bg1"/>
                </a:solidFill>
              </a:rPr>
              <a:t>Introduction</a:t>
            </a:r>
            <a:r>
              <a:rPr lang="en-US" sz="2000" dirty="0" smtClean="0">
                <a:solidFill>
                  <a:schemeClr val="bg1"/>
                </a:solidFill>
              </a:rPr>
              <a:t> </a:t>
            </a:r>
          </a:p>
        </p:txBody>
      </p:sp>
      <p:sp>
        <p:nvSpPr>
          <p:cNvPr id="5" name="TextBox 4"/>
          <p:cNvSpPr txBox="1"/>
          <p:nvPr/>
        </p:nvSpPr>
        <p:spPr>
          <a:xfrm>
            <a:off x="2815855" y="1605718"/>
            <a:ext cx="6762508" cy="400110"/>
          </a:xfrm>
          <a:prstGeom prst="rect">
            <a:avLst/>
          </a:prstGeom>
          <a:noFill/>
        </p:spPr>
        <p:txBody>
          <a:bodyPr wrap="square" rtlCol="0">
            <a:spAutoFit/>
          </a:bodyPr>
          <a:lstStyle/>
          <a:p>
            <a:r>
              <a:rPr lang="en-US" sz="2000" b="1" dirty="0">
                <a:solidFill>
                  <a:schemeClr val="accent1">
                    <a:lumMod val="50000"/>
                  </a:schemeClr>
                </a:solidFill>
              </a:rPr>
              <a:t>“Broken </a:t>
            </a:r>
            <a:r>
              <a:rPr lang="en-US" sz="2000" b="1" dirty="0" smtClean="0">
                <a:solidFill>
                  <a:schemeClr val="accent1">
                    <a:lumMod val="50000"/>
                  </a:schemeClr>
                </a:solidFill>
              </a:rPr>
              <a:t>Windows” Approach to </a:t>
            </a:r>
            <a:r>
              <a:rPr lang="en-US" sz="2000" b="1" dirty="0">
                <a:solidFill>
                  <a:schemeClr val="accent1">
                    <a:lumMod val="50000"/>
                  </a:schemeClr>
                </a:solidFill>
              </a:rPr>
              <a:t>Crime Prevention</a:t>
            </a:r>
          </a:p>
        </p:txBody>
      </p:sp>
      <p:sp>
        <p:nvSpPr>
          <p:cNvPr id="6" name="Rectangle 5"/>
          <p:cNvSpPr/>
          <p:nvPr/>
        </p:nvSpPr>
        <p:spPr>
          <a:xfrm>
            <a:off x="2815855" y="5487253"/>
            <a:ext cx="6636176" cy="400110"/>
          </a:xfrm>
          <a:prstGeom prst="rect">
            <a:avLst/>
          </a:prstGeom>
        </p:spPr>
        <p:txBody>
          <a:bodyPr wrap="none">
            <a:spAutoFit/>
          </a:bodyPr>
          <a:lstStyle/>
          <a:p>
            <a:r>
              <a:rPr lang="en-US" sz="2000" b="1" dirty="0" smtClean="0">
                <a:solidFill>
                  <a:schemeClr val="accent1">
                    <a:lumMod val="50000"/>
                  </a:schemeClr>
                </a:solidFill>
              </a:rPr>
              <a:t>Oasis I-SW 3</a:t>
            </a:r>
            <a:r>
              <a:rPr lang="en-US" sz="2000" b="1" baseline="30000" dirty="0" smtClean="0">
                <a:solidFill>
                  <a:schemeClr val="accent1">
                    <a:lumMod val="50000"/>
                  </a:schemeClr>
                </a:solidFill>
              </a:rPr>
              <a:t>rd</a:t>
            </a:r>
            <a:r>
              <a:rPr lang="en-US" sz="2000" b="1" dirty="0" smtClean="0">
                <a:solidFill>
                  <a:schemeClr val="accent1">
                    <a:lumMod val="50000"/>
                  </a:schemeClr>
                </a:solidFill>
              </a:rPr>
              <a:t> Avenue from Dixie Highway to Sheridan Street</a:t>
            </a:r>
            <a:endParaRPr lang="en-US" sz="2000" b="1" dirty="0">
              <a:solidFill>
                <a:schemeClr val="accent1">
                  <a:lumMod val="50000"/>
                </a:schemeClr>
              </a:solidFill>
            </a:endParaRPr>
          </a:p>
        </p:txBody>
      </p:sp>
      <p:sp>
        <p:nvSpPr>
          <p:cNvPr id="7" name="TextBox 6"/>
          <p:cNvSpPr txBox="1"/>
          <p:nvPr/>
        </p:nvSpPr>
        <p:spPr>
          <a:xfrm>
            <a:off x="11569700" y="6438900"/>
            <a:ext cx="279400" cy="276999"/>
          </a:xfrm>
          <a:prstGeom prst="rect">
            <a:avLst/>
          </a:prstGeom>
          <a:noFill/>
        </p:spPr>
        <p:txBody>
          <a:bodyPr wrap="square" rtlCol="0">
            <a:spAutoFit/>
          </a:bodyPr>
          <a:lstStyle/>
          <a:p>
            <a:r>
              <a:rPr lang="en-US" sz="1200" dirty="0"/>
              <a:t>6</a:t>
            </a:r>
          </a:p>
        </p:txBody>
      </p:sp>
    </p:spTree>
    <p:extLst>
      <p:ext uri="{BB962C8B-B14F-4D97-AF65-F5344CB8AC3E}">
        <p14:creationId xmlns:p14="http://schemas.microsoft.com/office/powerpoint/2010/main" val="183896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nodeType="click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50000" fill="hold" nodeType="clickEffect">
                                  <p:stCondLst>
                                    <p:cond delay="100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815855" y="1762605"/>
            <a:ext cx="8390861" cy="4351338"/>
          </a:xfrm>
        </p:spPr>
        <p:txBody>
          <a:bodyPr/>
          <a:lstStyle/>
          <a:p>
            <a:endParaRPr lang="en-US" sz="2000" dirty="0" smtClean="0">
              <a:solidFill>
                <a:schemeClr val="accent1">
                  <a:lumMod val="50000"/>
                </a:schemeClr>
              </a:solidFill>
              <a:ea typeface="Apple Braille" charset="0"/>
              <a:cs typeface="Apple Braille" charset="0"/>
            </a:endParaRPr>
          </a:p>
          <a:p>
            <a:r>
              <a:rPr lang="en-US" sz="2000" dirty="0" smtClean="0">
                <a:solidFill>
                  <a:schemeClr val="accent1">
                    <a:lumMod val="50000"/>
                  </a:schemeClr>
                </a:solidFill>
                <a:ea typeface="Apple Braille" charset="0"/>
                <a:cs typeface="Apple Braille" charset="0"/>
              </a:rPr>
              <a:t>Improvements </a:t>
            </a:r>
            <a:r>
              <a:rPr lang="en-US" sz="2000" dirty="0">
                <a:solidFill>
                  <a:schemeClr val="accent1">
                    <a:lumMod val="50000"/>
                  </a:schemeClr>
                </a:solidFill>
                <a:ea typeface="Apple Braille" charset="0"/>
                <a:cs typeface="Apple Braille" charset="0"/>
              </a:rPr>
              <a:t>to private property through volunteerism and limited funding </a:t>
            </a:r>
            <a:r>
              <a:rPr lang="en-US" sz="2000" dirty="0" smtClean="0">
                <a:solidFill>
                  <a:schemeClr val="accent1">
                    <a:lumMod val="50000"/>
                  </a:schemeClr>
                </a:solidFill>
                <a:ea typeface="Apple Braille" charset="0"/>
                <a:cs typeface="Apple Braille" charset="0"/>
              </a:rPr>
              <a:t>opportunities</a:t>
            </a:r>
            <a:endParaRPr lang="en-US" sz="2000" dirty="0">
              <a:solidFill>
                <a:schemeClr val="accent1">
                  <a:lumMod val="50000"/>
                </a:schemeClr>
              </a:solidFill>
              <a:ea typeface="Apple Braille" charset="0"/>
              <a:cs typeface="Apple Braille" charset="0"/>
            </a:endParaRPr>
          </a:p>
          <a:p>
            <a:r>
              <a:rPr lang="en-US" sz="2000" dirty="0" smtClean="0">
                <a:solidFill>
                  <a:schemeClr val="accent1">
                    <a:lumMod val="50000"/>
                  </a:schemeClr>
                </a:solidFill>
                <a:ea typeface="Apple Braille" charset="0"/>
                <a:cs typeface="Apple Braille" charset="0"/>
              </a:rPr>
              <a:t>Increased </a:t>
            </a:r>
            <a:r>
              <a:rPr lang="en-US" sz="2000" dirty="0">
                <a:solidFill>
                  <a:schemeClr val="accent1">
                    <a:lumMod val="50000"/>
                  </a:schemeClr>
                </a:solidFill>
                <a:ea typeface="Apple Braille" charset="0"/>
                <a:cs typeface="Apple Braille" charset="0"/>
              </a:rPr>
              <a:t>voluntary code compliance and Building Department </a:t>
            </a:r>
            <a:r>
              <a:rPr lang="en-US" sz="2000" dirty="0" smtClean="0">
                <a:solidFill>
                  <a:schemeClr val="accent1">
                    <a:lumMod val="50000"/>
                  </a:schemeClr>
                </a:solidFill>
                <a:ea typeface="Apple Braille" charset="0"/>
                <a:cs typeface="Apple Braille" charset="0"/>
              </a:rPr>
              <a:t>review</a:t>
            </a:r>
            <a:endParaRPr lang="en-US" sz="2000" dirty="0">
              <a:solidFill>
                <a:schemeClr val="accent1">
                  <a:lumMod val="50000"/>
                </a:schemeClr>
              </a:solidFill>
              <a:ea typeface="Apple Braille" charset="0"/>
              <a:cs typeface="Apple Braille" charset="0"/>
            </a:endParaRPr>
          </a:p>
          <a:p>
            <a:r>
              <a:rPr lang="en-US" sz="2000" dirty="0">
                <a:solidFill>
                  <a:schemeClr val="accent1">
                    <a:lumMod val="50000"/>
                  </a:schemeClr>
                </a:solidFill>
                <a:ea typeface="Apple Braille" charset="0"/>
                <a:cs typeface="Apple Braille" charset="0"/>
              </a:rPr>
              <a:t>Improvements to public landscaping, street lighting, and </a:t>
            </a:r>
            <a:r>
              <a:rPr lang="en-US" sz="2000" dirty="0" err="1" smtClean="0">
                <a:solidFill>
                  <a:schemeClr val="accent1">
                    <a:lumMod val="50000"/>
                  </a:schemeClr>
                </a:solidFill>
                <a:ea typeface="Apple Braille" charset="0"/>
                <a:cs typeface="Apple Braille" charset="0"/>
              </a:rPr>
              <a:t>streetscaping</a:t>
            </a:r>
            <a:endParaRPr lang="en-US" sz="2000" dirty="0">
              <a:solidFill>
                <a:schemeClr val="accent1">
                  <a:lumMod val="50000"/>
                </a:schemeClr>
              </a:solidFill>
              <a:ea typeface="Apple Braille" charset="0"/>
              <a:cs typeface="Apple Braille" charset="0"/>
            </a:endParaRPr>
          </a:p>
          <a:p>
            <a:r>
              <a:rPr lang="en-US" sz="2000" dirty="0">
                <a:solidFill>
                  <a:schemeClr val="accent1">
                    <a:lumMod val="50000"/>
                  </a:schemeClr>
                </a:solidFill>
                <a:ea typeface="Apple Braille" charset="0"/>
                <a:cs typeface="Apple Braille" charset="0"/>
              </a:rPr>
              <a:t>Signage and boundary </a:t>
            </a:r>
            <a:r>
              <a:rPr lang="en-US" sz="2000" dirty="0" smtClean="0">
                <a:solidFill>
                  <a:schemeClr val="accent1">
                    <a:lumMod val="50000"/>
                  </a:schemeClr>
                </a:solidFill>
                <a:ea typeface="Apple Braille" charset="0"/>
                <a:cs typeface="Apple Braille" charset="0"/>
              </a:rPr>
              <a:t>setting</a:t>
            </a:r>
            <a:endParaRPr lang="en-US" sz="2000" dirty="0">
              <a:solidFill>
                <a:schemeClr val="accent1">
                  <a:lumMod val="50000"/>
                </a:schemeClr>
              </a:solidFill>
              <a:ea typeface="Apple Braille" charset="0"/>
              <a:cs typeface="Apple Braille" charset="0"/>
            </a:endParaRPr>
          </a:p>
          <a:p>
            <a:r>
              <a:rPr lang="en-US" sz="2000" dirty="0">
                <a:solidFill>
                  <a:schemeClr val="accent1">
                    <a:lumMod val="50000"/>
                  </a:schemeClr>
                </a:solidFill>
                <a:ea typeface="Apple Braille" charset="0"/>
                <a:cs typeface="Apple Braille" charset="0"/>
              </a:rPr>
              <a:t>Possible changes in vehicular and pedestrian traffic </a:t>
            </a:r>
            <a:r>
              <a:rPr lang="en-US" sz="2000" dirty="0" smtClean="0">
                <a:solidFill>
                  <a:schemeClr val="accent1">
                    <a:lumMod val="50000"/>
                  </a:schemeClr>
                </a:solidFill>
                <a:ea typeface="Apple Braille" charset="0"/>
                <a:cs typeface="Apple Braille" charset="0"/>
              </a:rPr>
              <a:t>patterns</a:t>
            </a:r>
            <a:endParaRPr lang="en-US" sz="2000" dirty="0">
              <a:solidFill>
                <a:schemeClr val="accent1">
                  <a:lumMod val="50000"/>
                </a:schemeClr>
              </a:solidFill>
              <a:ea typeface="Apple Braille" charset="0"/>
              <a:cs typeface="Apple Braille" charset="0"/>
            </a:endParaRPr>
          </a:p>
          <a:p>
            <a:r>
              <a:rPr lang="en-US" sz="2000" dirty="0">
                <a:solidFill>
                  <a:schemeClr val="accent1">
                    <a:lumMod val="50000"/>
                  </a:schemeClr>
                </a:solidFill>
                <a:ea typeface="Apple Braille" charset="0"/>
                <a:cs typeface="Apple Braille" charset="0"/>
              </a:rPr>
              <a:t>Increased citizen involvement and </a:t>
            </a:r>
            <a:r>
              <a:rPr lang="en-US" sz="2000" dirty="0" smtClean="0">
                <a:solidFill>
                  <a:schemeClr val="accent1">
                    <a:lumMod val="50000"/>
                  </a:schemeClr>
                </a:solidFill>
                <a:ea typeface="Apple Braille" charset="0"/>
                <a:cs typeface="Apple Braille" charset="0"/>
              </a:rPr>
              <a:t>cooperation</a:t>
            </a:r>
            <a:endParaRPr lang="en-US" sz="2000" dirty="0">
              <a:solidFill>
                <a:schemeClr val="accent1">
                  <a:lumMod val="50000"/>
                </a:schemeClr>
              </a:solidFill>
              <a:ea typeface="Apple Braille" charset="0"/>
              <a:cs typeface="Apple Braille" charset="0"/>
            </a:endParaRPr>
          </a:p>
          <a:p>
            <a:r>
              <a:rPr lang="en-US" sz="2000" dirty="0">
                <a:solidFill>
                  <a:schemeClr val="accent1">
                    <a:lumMod val="50000"/>
                  </a:schemeClr>
                </a:solidFill>
                <a:ea typeface="Apple Braille" charset="0"/>
                <a:cs typeface="Apple Braille" charset="0"/>
              </a:rPr>
              <a:t>Increased law enforcement attention, as </a:t>
            </a:r>
            <a:r>
              <a:rPr lang="en-US" sz="2000" dirty="0" smtClean="0">
                <a:solidFill>
                  <a:schemeClr val="accent1">
                    <a:lumMod val="50000"/>
                  </a:schemeClr>
                </a:solidFill>
                <a:ea typeface="Apple Braille" charset="0"/>
                <a:cs typeface="Apple Braille" charset="0"/>
              </a:rPr>
              <a:t>necessary</a:t>
            </a:r>
            <a:endParaRPr lang="en-US" sz="2000" dirty="0">
              <a:solidFill>
                <a:schemeClr val="accent1">
                  <a:lumMod val="50000"/>
                </a:schemeClr>
              </a:solidFill>
              <a:ea typeface="Apple Braille" charset="0"/>
              <a:cs typeface="Apple Braille" charset="0"/>
            </a:endParaRPr>
          </a:p>
          <a:p>
            <a:pPr marL="0" indent="0">
              <a:buNone/>
            </a:pPr>
            <a:endParaRPr lang="en-US" baseline="30000" dirty="0">
              <a:solidFill>
                <a:schemeClr val="accent1">
                  <a:lumMod val="50000"/>
                </a:schemeClr>
              </a:solidFill>
            </a:endParaRPr>
          </a:p>
          <a:p>
            <a:endParaRPr lang="en-US" dirty="0"/>
          </a:p>
        </p:txBody>
      </p:sp>
      <p:sp>
        <p:nvSpPr>
          <p:cNvPr id="6" name="TextBox 5"/>
          <p:cNvSpPr txBox="1"/>
          <p:nvPr/>
        </p:nvSpPr>
        <p:spPr>
          <a:xfrm>
            <a:off x="2815855" y="1605718"/>
            <a:ext cx="6762508" cy="400110"/>
          </a:xfrm>
          <a:prstGeom prst="rect">
            <a:avLst/>
          </a:prstGeom>
          <a:noFill/>
        </p:spPr>
        <p:txBody>
          <a:bodyPr wrap="square" rtlCol="0">
            <a:spAutoFit/>
          </a:bodyPr>
          <a:lstStyle/>
          <a:p>
            <a:r>
              <a:rPr lang="en-US" sz="2000" b="1" dirty="0" smtClean="0">
                <a:solidFill>
                  <a:schemeClr val="accent1">
                    <a:lumMod val="50000"/>
                  </a:schemeClr>
                </a:solidFill>
              </a:rPr>
              <a:t>Basic </a:t>
            </a:r>
            <a:r>
              <a:rPr lang="en-US" sz="2000" b="1" dirty="0">
                <a:solidFill>
                  <a:schemeClr val="accent1">
                    <a:lumMod val="50000"/>
                  </a:schemeClr>
                </a:solidFill>
              </a:rPr>
              <a:t>Goals of Individual Oasis Projects</a:t>
            </a:r>
          </a:p>
        </p:txBody>
      </p:sp>
      <p:sp>
        <p:nvSpPr>
          <p:cNvPr id="11" name="Rectangle 10"/>
          <p:cNvSpPr/>
          <p:nvPr/>
        </p:nvSpPr>
        <p:spPr>
          <a:xfrm>
            <a:off x="1230283" y="1476571"/>
            <a:ext cx="2214465" cy="400110"/>
          </a:xfrm>
          <a:prstGeom prst="rect">
            <a:avLst/>
          </a:prstGeom>
        </p:spPr>
        <p:txBody>
          <a:bodyPr wrap="square">
            <a:spAutoFit/>
          </a:bodyPr>
          <a:lstStyle/>
          <a:p>
            <a:r>
              <a:rPr lang="en-US" sz="2000" b="1" dirty="0" smtClean="0">
                <a:solidFill>
                  <a:schemeClr val="bg1"/>
                </a:solidFill>
              </a:rPr>
              <a:t>Introduction</a:t>
            </a:r>
            <a:r>
              <a:rPr lang="en-US" sz="2000" dirty="0" smtClean="0">
                <a:solidFill>
                  <a:schemeClr val="bg1"/>
                </a:solidFill>
              </a:rPr>
              <a:t> </a:t>
            </a:r>
          </a:p>
        </p:txBody>
      </p:sp>
      <p:sp>
        <p:nvSpPr>
          <p:cNvPr id="7" name="TextBox 6"/>
          <p:cNvSpPr txBox="1"/>
          <p:nvPr/>
        </p:nvSpPr>
        <p:spPr>
          <a:xfrm>
            <a:off x="11569700" y="6438900"/>
            <a:ext cx="279400" cy="276999"/>
          </a:xfrm>
          <a:prstGeom prst="rect">
            <a:avLst/>
          </a:prstGeom>
          <a:noFill/>
        </p:spPr>
        <p:txBody>
          <a:bodyPr wrap="square" rtlCol="0">
            <a:spAutoFit/>
          </a:bodyPr>
          <a:lstStyle/>
          <a:p>
            <a:r>
              <a:rPr lang="en-US" sz="1200" dirty="0"/>
              <a:t>7</a:t>
            </a:r>
          </a:p>
        </p:txBody>
      </p:sp>
    </p:spTree>
    <p:extLst>
      <p:ext uri="{BB962C8B-B14F-4D97-AF65-F5344CB8AC3E}">
        <p14:creationId xmlns:p14="http://schemas.microsoft.com/office/powerpoint/2010/main" val="13341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100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100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nodeType="click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100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1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50000" fill="hold" nodeType="clickEffect">
                                  <p:stCondLst>
                                    <p:cond delay="100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10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decel="50000" fill="hold" nodeType="clickEffect">
                                  <p:stCondLst>
                                    <p:cond delay="100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1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decel="50000" fill="hold" nodeType="clickEffect">
                                  <p:stCondLst>
                                    <p:cond delay="100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4828</TotalTime>
  <Words>1358</Words>
  <Application>Microsoft Office PowerPoint</Application>
  <PresentationFormat>Custom</PresentationFormat>
  <Paragraphs>131</Paragraphs>
  <Slides>20</Slides>
  <Notes>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bencosme</dc:creator>
  <cp:lastModifiedBy>Stilson, Louise</cp:lastModifiedBy>
  <cp:revision>81</cp:revision>
  <dcterms:created xsi:type="dcterms:W3CDTF">2016-07-12T13:21:04Z</dcterms:created>
  <dcterms:modified xsi:type="dcterms:W3CDTF">2016-07-20T14:59:45Z</dcterms:modified>
</cp:coreProperties>
</file>